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60" r:id="rId5"/>
    <p:sldId id="259" r:id="rId6"/>
    <p:sldId id="283" r:id="rId7"/>
    <p:sldId id="263" r:id="rId8"/>
    <p:sldId id="289" r:id="rId9"/>
    <p:sldId id="290" r:id="rId10"/>
    <p:sldId id="264" r:id="rId11"/>
    <p:sldId id="292" r:id="rId12"/>
    <p:sldId id="265" r:id="rId13"/>
    <p:sldId id="266" r:id="rId14"/>
    <p:sldId id="267" r:id="rId15"/>
    <p:sldId id="268" r:id="rId16"/>
    <p:sldId id="288" r:id="rId17"/>
    <p:sldId id="296" r:id="rId18"/>
    <p:sldId id="293" r:id="rId19"/>
    <p:sldId id="294" r:id="rId20"/>
    <p:sldId id="295" r:id="rId21"/>
    <p:sldId id="297" r:id="rId22"/>
    <p:sldId id="278" r:id="rId23"/>
    <p:sldId id="291" r:id="rId24"/>
    <p:sldId id="269" r:id="rId25"/>
    <p:sldId id="270" r:id="rId26"/>
    <p:sldId id="271" r:id="rId27"/>
    <p:sldId id="272" r:id="rId28"/>
    <p:sldId id="273" r:id="rId29"/>
    <p:sldId id="274" r:id="rId30"/>
    <p:sldId id="275" r:id="rId31"/>
    <p:sldId id="276" r:id="rId32"/>
    <p:sldId id="277" r:id="rId33"/>
    <p:sldId id="285" r:id="rId34"/>
    <p:sldId id="279"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theme" Target="theme/theme1.xml"/><Relationship Id="rId40" Type="http://schemas.openxmlformats.org/officeDocument/2006/relationships/tableStyles" Target="tableStyles.xml"/><Relationship Id="rId7" Type="http://schemas.openxmlformats.org/officeDocument/2006/relationships/slide" Target="slides/slide6.xml"/><Relationship Id="rId36" Type="http://schemas.openxmlformats.org/officeDocument/2006/relationships/printerSettings" Target="printerSettings/printerSettings1.bin"/><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viewProps" Target="viewProps.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5E3FD53-867F-A246-AE87-1F5E597BC9F3}" type="datetimeFigureOut">
              <a:rPr lang="en-US" smtClean="0"/>
              <a:pPr/>
              <a:t>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220BD-5A64-0841-8C9D-E30905C3E4A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E3FD53-867F-A246-AE87-1F5E597BC9F3}" type="datetimeFigureOut">
              <a:rPr lang="en-US" smtClean="0"/>
              <a:pPr/>
              <a:t>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220BD-5A64-0841-8C9D-E30905C3E4A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E3FD53-867F-A246-AE87-1F5E597BC9F3}" type="datetimeFigureOut">
              <a:rPr lang="en-US" smtClean="0"/>
              <a:pPr/>
              <a:t>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220BD-5A64-0841-8C9D-E30905C3E4A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E3FD53-867F-A246-AE87-1F5E597BC9F3}" type="datetimeFigureOut">
              <a:rPr lang="en-US" smtClean="0"/>
              <a:pPr/>
              <a:t>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220BD-5A64-0841-8C9D-E30905C3E4A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E3FD53-867F-A246-AE87-1F5E597BC9F3}" type="datetimeFigureOut">
              <a:rPr lang="en-US" smtClean="0"/>
              <a:pPr/>
              <a:t>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220BD-5A64-0841-8C9D-E30905C3E4A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5E3FD53-867F-A246-AE87-1F5E597BC9F3}" type="datetimeFigureOut">
              <a:rPr lang="en-US" smtClean="0"/>
              <a:pPr/>
              <a:t>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6220BD-5A64-0841-8C9D-E30905C3E4A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E3FD53-867F-A246-AE87-1F5E597BC9F3}" type="datetimeFigureOut">
              <a:rPr lang="en-US" smtClean="0"/>
              <a:pPr/>
              <a:t>2/7/12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6220BD-5A64-0841-8C9D-E30905C3E4A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E3FD53-867F-A246-AE87-1F5E597BC9F3}" type="datetimeFigureOut">
              <a:rPr lang="en-US" smtClean="0"/>
              <a:pPr/>
              <a:t>2/7/12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6220BD-5A64-0841-8C9D-E30905C3E4A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E3FD53-867F-A246-AE87-1F5E597BC9F3}" type="datetimeFigureOut">
              <a:rPr lang="en-US" smtClean="0"/>
              <a:pPr/>
              <a:t>2/7/12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6220BD-5A64-0841-8C9D-E30905C3E4A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E3FD53-867F-A246-AE87-1F5E597BC9F3}" type="datetimeFigureOut">
              <a:rPr lang="en-US" smtClean="0"/>
              <a:pPr/>
              <a:t>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6220BD-5A64-0841-8C9D-E30905C3E4A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E3FD53-867F-A246-AE87-1F5E597BC9F3}" type="datetimeFigureOut">
              <a:rPr lang="en-US" smtClean="0"/>
              <a:pPr/>
              <a:t>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6220BD-5A64-0841-8C9D-E30905C3E4A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E3FD53-867F-A246-AE87-1F5E597BC9F3}" type="datetimeFigureOut">
              <a:rPr lang="en-US" smtClean="0"/>
              <a:pPr/>
              <a:t>2/7/12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6220BD-5A64-0841-8C9D-E30905C3E4A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967652"/>
          </a:xfrm>
        </p:spPr>
        <p:txBody>
          <a:bodyPr/>
          <a:lstStyle/>
          <a:p>
            <a:r>
              <a:rPr lang="en-US" u="sng" dirty="0" err="1" smtClean="0"/>
              <a:t>Venir</a:t>
            </a:r>
            <a:r>
              <a:rPr lang="en-US" u="sng" dirty="0" smtClean="0"/>
              <a:t>- To Come</a:t>
            </a:r>
            <a:r>
              <a:rPr lang="en-US" dirty="0" smtClean="0"/>
              <a:t/>
            </a:r>
            <a:br>
              <a:rPr lang="en-US" dirty="0" smtClean="0"/>
            </a:br>
            <a:r>
              <a:rPr lang="en-US" dirty="0" err="1" smtClean="0"/>
              <a:t>Yo</a:t>
            </a:r>
            <a:r>
              <a:rPr lang="en-US" dirty="0" smtClean="0"/>
              <a:t> </a:t>
            </a:r>
            <a:r>
              <a:rPr lang="en-US" dirty="0" err="1" smtClean="0"/>
              <a:t>Vengo</a:t>
            </a:r>
            <a:r>
              <a:rPr lang="en-US" dirty="0" smtClean="0"/>
              <a:t>		</a:t>
            </a:r>
            <a:r>
              <a:rPr lang="en-US" dirty="0" err="1" smtClean="0"/>
              <a:t>Nosotros</a:t>
            </a:r>
            <a:r>
              <a:rPr lang="en-US" dirty="0" smtClean="0"/>
              <a:t> </a:t>
            </a:r>
            <a:r>
              <a:rPr lang="en-US" dirty="0" err="1" smtClean="0"/>
              <a:t>Venimos</a:t>
            </a:r>
            <a:r>
              <a:rPr lang="en-US" dirty="0" smtClean="0"/>
              <a:t>	</a:t>
            </a:r>
            <a:br>
              <a:rPr lang="en-US" dirty="0" smtClean="0"/>
            </a:br>
            <a:r>
              <a:rPr lang="en-US" dirty="0" err="1" smtClean="0"/>
              <a:t>Tú</a:t>
            </a:r>
            <a:r>
              <a:rPr lang="en-US" dirty="0" smtClean="0"/>
              <a:t> </a:t>
            </a:r>
            <a:r>
              <a:rPr lang="en-US" dirty="0" err="1" smtClean="0"/>
              <a:t>Vienes</a:t>
            </a:r>
            <a:r>
              <a:rPr lang="en-US" dirty="0" smtClean="0"/>
              <a:t>		</a:t>
            </a:r>
            <a:r>
              <a:rPr lang="en-US" dirty="0" err="1" smtClean="0"/>
              <a:t>Vosotros</a:t>
            </a:r>
            <a:r>
              <a:rPr lang="en-US" dirty="0" smtClean="0"/>
              <a:t> </a:t>
            </a:r>
            <a:r>
              <a:rPr lang="en-US" dirty="0" err="1" smtClean="0"/>
              <a:t>Venís</a:t>
            </a:r>
            <a:r>
              <a:rPr lang="en-US" dirty="0" smtClean="0"/>
              <a:t/>
            </a:r>
            <a:br>
              <a:rPr lang="en-US" dirty="0" smtClean="0"/>
            </a:br>
            <a:r>
              <a:rPr lang="en-US" dirty="0" err="1" smtClean="0"/>
              <a:t>Él/Ella/Ud</a:t>
            </a:r>
            <a:r>
              <a:rPr lang="en-US" dirty="0" smtClean="0"/>
              <a:t>. </a:t>
            </a:r>
            <a:r>
              <a:rPr lang="en-US" dirty="0" err="1" smtClean="0"/>
              <a:t>Viene</a:t>
            </a:r>
            <a:r>
              <a:rPr lang="en-US" dirty="0" smtClean="0"/>
              <a:t/>
            </a:r>
            <a:br>
              <a:rPr lang="en-US" dirty="0" smtClean="0"/>
            </a:br>
            <a:r>
              <a:rPr lang="en-US" dirty="0" err="1" smtClean="0"/>
              <a:t>Ellos/Ellas/Uds</a:t>
            </a:r>
            <a:r>
              <a:rPr lang="en-US" dirty="0" smtClean="0"/>
              <a:t>. </a:t>
            </a:r>
            <a:r>
              <a:rPr lang="en-US" dirty="0" err="1" smtClean="0"/>
              <a:t>Vienen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52510"/>
          </a:xfrm>
        </p:spPr>
        <p:txBody>
          <a:bodyPr>
            <a:normAutofit fontScale="90000"/>
          </a:bodyPr>
          <a:lstStyle/>
          <a:p>
            <a:r>
              <a:rPr lang="en-US" sz="5400" dirty="0" smtClean="0">
                <a:latin typeface="BlairMdITC TT-Medium"/>
                <a:cs typeface="BlairMdITC TT-Medium"/>
              </a:rPr>
              <a:t/>
            </a:r>
            <a:br>
              <a:rPr lang="en-US" sz="5400" dirty="0" smtClean="0">
                <a:latin typeface="BlairMdITC TT-Medium"/>
                <a:cs typeface="BlairMdITC TT-Medium"/>
              </a:rPr>
            </a:br>
            <a:r>
              <a:rPr lang="en-US" sz="5400" dirty="0" smtClean="0">
                <a:latin typeface="BlairMdITC TT-Medium"/>
                <a:cs typeface="BlairMdITC TT-Medium"/>
              </a:rPr>
              <a:t/>
            </a:r>
            <a:br>
              <a:rPr lang="en-US" sz="5400" dirty="0" smtClean="0">
                <a:latin typeface="BlairMdITC TT-Medium"/>
                <a:cs typeface="BlairMdITC TT-Medium"/>
              </a:rPr>
            </a:br>
            <a:r>
              <a:rPr lang="en-US" sz="5400" dirty="0" smtClean="0">
                <a:latin typeface="BlairMdITC TT-Medium"/>
                <a:cs typeface="BlairMdITC TT-Medium"/>
              </a:rPr>
              <a:t/>
            </a:r>
            <a:br>
              <a:rPr lang="en-US" sz="5400" dirty="0" smtClean="0">
                <a:latin typeface="BlairMdITC TT-Medium"/>
                <a:cs typeface="BlairMdITC TT-Medium"/>
              </a:rPr>
            </a:br>
            <a:r>
              <a:rPr lang="en-US" sz="5400" dirty="0" smtClean="0">
                <a:latin typeface="BlairMdITC TT-Medium"/>
                <a:cs typeface="BlairMdITC TT-Medium"/>
              </a:rPr>
              <a:t/>
            </a:r>
            <a:br>
              <a:rPr lang="en-US" sz="5400" dirty="0" smtClean="0">
                <a:latin typeface="BlairMdITC TT-Medium"/>
                <a:cs typeface="BlairMdITC TT-Medium"/>
              </a:rPr>
            </a:br>
            <a:r>
              <a:rPr lang="en-US" sz="5400" dirty="0" smtClean="0">
                <a:latin typeface="BlairMdITC TT-Medium"/>
                <a:cs typeface="BlairMdITC TT-Medium"/>
              </a:rPr>
              <a:t/>
            </a:r>
            <a:br>
              <a:rPr lang="en-US" sz="5400" dirty="0" smtClean="0">
                <a:latin typeface="BlairMdITC TT-Medium"/>
                <a:cs typeface="BlairMdITC TT-Medium"/>
              </a:rPr>
            </a:br>
            <a:r>
              <a:rPr lang="en-US" sz="5400" dirty="0" smtClean="0">
                <a:latin typeface="BlairMdITC TT-Medium"/>
                <a:cs typeface="BlairMdITC TT-Medium"/>
              </a:rPr>
              <a:t/>
            </a:r>
            <a:br>
              <a:rPr lang="en-US" sz="5400" dirty="0" smtClean="0">
                <a:latin typeface="BlairMdITC TT-Medium"/>
                <a:cs typeface="BlairMdITC TT-Medium"/>
              </a:rPr>
            </a:br>
            <a:r>
              <a:rPr lang="en-US" sz="5400" dirty="0" smtClean="0">
                <a:latin typeface="BlairMdITC TT-Medium"/>
                <a:cs typeface="BlairMdITC TT-Medium"/>
              </a:rPr>
              <a:t>Los </a:t>
            </a:r>
            <a:r>
              <a:rPr lang="en-US" sz="5400" dirty="0" err="1" smtClean="0">
                <a:latin typeface="BlairMdITC TT-Medium"/>
                <a:cs typeface="BlairMdITC TT-Medium"/>
              </a:rPr>
              <a:t>meses</a:t>
            </a:r>
            <a:r>
              <a:rPr lang="en-US" sz="5400" dirty="0" smtClean="0">
                <a:latin typeface="BlairMdITC TT-Medium"/>
                <a:cs typeface="BlairMdITC TT-Medium"/>
              </a:rPr>
              <a:t> del </a:t>
            </a:r>
            <a:r>
              <a:rPr lang="en-US" sz="5400" dirty="0" err="1" smtClean="0">
                <a:latin typeface="BlairMdITC TT-Medium"/>
                <a:cs typeface="BlairMdITC TT-Medium"/>
              </a:rPr>
              <a:t>año</a:t>
            </a:r>
            <a:r>
              <a:rPr lang="en-US" sz="5400" dirty="0" smtClean="0">
                <a:latin typeface="BlairMdITC TT-Medium"/>
                <a:cs typeface="BlairMdITC TT-Medium"/>
              </a:rPr>
              <a:t/>
            </a:r>
            <a:br>
              <a:rPr lang="en-US" sz="5400" dirty="0" smtClean="0">
                <a:latin typeface="BlairMdITC TT-Medium"/>
                <a:cs typeface="BlairMdITC TT-Medium"/>
              </a:rPr>
            </a:br>
            <a:r>
              <a:rPr lang="en-US" sz="4800" dirty="0" err="1" smtClean="0">
                <a:latin typeface="Bodoni Ornaments ITC TT" charset="2"/>
                <a:cs typeface="Bodoni Ornaments ITC TT" charset="2"/>
              </a:rPr>
              <a:t>j;fgz;f;zgf;j</a:t>
            </a:r>
            <a:r>
              <a:rPr lang="en-US" sz="4800" dirty="0" smtClean="0">
                <a:latin typeface="Bodoni Ornaments ITC TT" charset="2"/>
                <a:cs typeface="Bodoni Ornaments ITC TT" charset="2"/>
              </a:rPr>
              <a:t/>
            </a:r>
            <a:br>
              <a:rPr lang="en-US" sz="4800" dirty="0" smtClean="0">
                <a:latin typeface="Bodoni Ornaments ITC TT" charset="2"/>
                <a:cs typeface="Bodoni Ornaments ITC TT" charset="2"/>
              </a:rPr>
            </a:br>
            <a:r>
              <a:rPr lang="en-US" sz="4800" dirty="0" smtClean="0">
                <a:latin typeface="Bodoni Ornaments ITC TT" charset="2"/>
                <a:cs typeface="Bodoni Ornaments ITC TT" charset="2"/>
              </a:rPr>
              <a:t/>
            </a:r>
            <a:br>
              <a:rPr lang="en-US" sz="4800" dirty="0" smtClean="0">
                <a:latin typeface="Bodoni Ornaments ITC TT" charset="2"/>
                <a:cs typeface="Bodoni Ornaments ITC TT" charset="2"/>
              </a:rPr>
            </a:br>
            <a:r>
              <a:rPr lang="en-US" sz="3111" dirty="0" smtClean="0">
                <a:latin typeface="+mn-lt"/>
                <a:cs typeface="Bodoni Ornaments ITC TT" charset="2"/>
              </a:rPr>
              <a:t>¿</a:t>
            </a:r>
            <a:r>
              <a:rPr lang="en-US" sz="3111" dirty="0" err="1" smtClean="0">
                <a:latin typeface="+mn-lt"/>
                <a:cs typeface="BlairMdITC TT-Medium"/>
              </a:rPr>
              <a:t>Cuál</a:t>
            </a:r>
            <a:r>
              <a:rPr lang="en-US" sz="3111" dirty="0" smtClean="0">
                <a:latin typeface="+mn-lt"/>
                <a:cs typeface="BlairMdITC TT-Medium"/>
              </a:rPr>
              <a:t> </a:t>
            </a:r>
            <a:r>
              <a:rPr lang="en-US" sz="3111" dirty="0" err="1" smtClean="0">
                <a:latin typeface="+mn-lt"/>
                <a:cs typeface="BlairMdITC TT-Medium"/>
              </a:rPr>
              <a:t>es</a:t>
            </a:r>
            <a:r>
              <a:rPr lang="en-US" sz="3111" dirty="0" smtClean="0">
                <a:latin typeface="+mn-lt"/>
                <a:cs typeface="BlairMdITC TT-Medium"/>
              </a:rPr>
              <a:t> la </a:t>
            </a:r>
            <a:r>
              <a:rPr lang="en-US" sz="3111" dirty="0" err="1" smtClean="0">
                <a:latin typeface="+mn-lt"/>
                <a:cs typeface="BlairMdITC TT-Medium"/>
              </a:rPr>
              <a:t>fecha</a:t>
            </a:r>
            <a:r>
              <a:rPr lang="en-US" sz="3111" dirty="0" smtClean="0">
                <a:latin typeface="+mn-lt"/>
                <a:cs typeface="BlairMdITC TT-Medium"/>
              </a:rPr>
              <a:t> </a:t>
            </a:r>
            <a:r>
              <a:rPr lang="en-US" sz="3111" dirty="0" err="1" smtClean="0">
                <a:latin typeface="+mn-lt"/>
                <a:cs typeface="BlairMdITC TT-Medium"/>
              </a:rPr>
              <a:t>hoy</a:t>
            </a:r>
            <a:r>
              <a:rPr lang="en-US" sz="3111" dirty="0" smtClean="0">
                <a:latin typeface="+mn-lt"/>
                <a:cs typeface="BlairMdITC TT-Medium"/>
              </a:rPr>
              <a:t>?</a:t>
            </a:r>
            <a:br>
              <a:rPr lang="en-US" sz="3111" dirty="0" smtClean="0">
                <a:latin typeface="+mn-lt"/>
                <a:cs typeface="BlairMdITC TT-Medium"/>
              </a:rPr>
            </a:br>
            <a:r>
              <a:rPr lang="en-US" sz="3111" i="1" dirty="0" smtClean="0">
                <a:latin typeface="+mn-lt"/>
                <a:cs typeface="BlairMdITC TT-Medium"/>
              </a:rPr>
              <a:t>What is the date today?</a:t>
            </a:r>
            <a:r>
              <a:rPr lang="en-US" sz="4800" dirty="0" smtClean="0">
                <a:latin typeface="Bodoni Ornaments ITC TT" charset="2"/>
                <a:cs typeface="Bodoni Ornaments ITC TT" charset="2"/>
              </a:rPr>
              <a:t/>
            </a:r>
            <a:br>
              <a:rPr lang="en-US" sz="4800" dirty="0" smtClean="0">
                <a:latin typeface="Bodoni Ornaments ITC TT" charset="2"/>
                <a:cs typeface="Bodoni Ornaments ITC TT" charset="2"/>
              </a:rPr>
            </a:br>
            <a:r>
              <a:rPr lang="en-US" sz="4800" dirty="0" smtClean="0">
                <a:latin typeface="Bodoni Ornaments ITC TT" charset="2"/>
                <a:cs typeface="Bodoni Ornaments ITC TT" charset="2"/>
              </a:rPr>
              <a:t/>
            </a:r>
            <a:br>
              <a:rPr lang="en-US" sz="4800" dirty="0" smtClean="0">
                <a:latin typeface="Bodoni Ornaments ITC TT" charset="2"/>
                <a:cs typeface="Bodoni Ornaments ITC TT" charset="2"/>
              </a:rPr>
            </a:br>
            <a:r>
              <a:rPr lang="en-US" sz="4800" dirty="0" smtClean="0">
                <a:latin typeface="Bodoni Ornaments ITC TT" charset="2"/>
                <a:cs typeface="Bodoni Ornaments ITC TT" charset="2"/>
              </a:rPr>
              <a:t/>
            </a:r>
            <a:br>
              <a:rPr lang="en-US" sz="4800" dirty="0" smtClean="0">
                <a:latin typeface="Bodoni Ornaments ITC TT" charset="2"/>
                <a:cs typeface="Bodoni Ornaments ITC TT" charset="2"/>
              </a:rPr>
            </a:br>
            <a:r>
              <a:rPr lang="en-US" sz="4800" dirty="0" smtClean="0">
                <a:latin typeface="Bodoni Ornaments ITC TT" charset="2"/>
                <a:cs typeface="Bodoni Ornaments ITC TT" charset="2"/>
              </a:rPr>
              <a:t/>
            </a:r>
            <a:br>
              <a:rPr lang="en-US" sz="4800" dirty="0" smtClean="0">
                <a:latin typeface="Bodoni Ornaments ITC TT" charset="2"/>
                <a:cs typeface="Bodoni Ornaments ITC TT" charset="2"/>
              </a:rPr>
            </a:br>
            <a:r>
              <a:rPr lang="en-US" sz="4800" dirty="0" smtClean="0">
                <a:latin typeface="Bodoni Ornaments ITC TT" charset="2"/>
                <a:cs typeface="Bodoni Ornaments ITC TT" charset="2"/>
              </a:rPr>
              <a:t/>
            </a:r>
            <a:br>
              <a:rPr lang="en-US" sz="4800" dirty="0" smtClean="0">
                <a:latin typeface="Bodoni Ornaments ITC TT" charset="2"/>
                <a:cs typeface="Bodoni Ornaments ITC TT" charset="2"/>
              </a:rPr>
            </a:br>
            <a:r>
              <a:rPr lang="en-US" sz="4800" dirty="0" smtClean="0">
                <a:latin typeface="Bodoni Ornaments ITC TT" charset="2"/>
                <a:cs typeface="Bodoni Ornaments ITC TT" charset="2"/>
              </a:rPr>
              <a:t/>
            </a:r>
            <a:br>
              <a:rPr lang="en-US" sz="4800" dirty="0" smtClean="0">
                <a:latin typeface="Bodoni Ornaments ITC TT" charset="2"/>
                <a:cs typeface="Bodoni Ornaments ITC TT" charset="2"/>
              </a:rPr>
            </a:br>
            <a:r>
              <a:rPr lang="en-US" sz="4800" dirty="0" smtClean="0">
                <a:latin typeface="Bodoni Ornaments ITC TT" charset="2"/>
                <a:cs typeface="Bodoni Ornaments ITC TT" charset="2"/>
              </a:rPr>
              <a:t/>
            </a:r>
            <a:br>
              <a:rPr lang="en-US" sz="4800" dirty="0" smtClean="0">
                <a:latin typeface="Bodoni Ornaments ITC TT" charset="2"/>
                <a:cs typeface="Bodoni Ornaments ITC TT" charset="2"/>
              </a:rPr>
            </a:br>
            <a:endParaRPr lang="en-US" sz="4800" dirty="0">
              <a:latin typeface="BlairMdITC TT-Medium"/>
              <a:cs typeface="BlairMdITC TT-Medium"/>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95047"/>
          </a:xfrm>
        </p:spPr>
        <p:txBody>
          <a:bodyPr/>
          <a:lstStyle/>
          <a:p>
            <a:r>
              <a:rPr lang="en-US" dirty="0" err="1" smtClean="0"/>
              <a:t>Regla</a:t>
            </a:r>
            <a:r>
              <a:rPr lang="en-US" dirty="0" smtClean="0"/>
              <a:t>: Months are not capitalized in Spanish</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4" name="Content Placeholder 3"/>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844411" y="406191"/>
            <a:ext cx="7636457" cy="5719972"/>
          </a:xfrm>
          <a:prstGeom prst="rect">
            <a:avLst/>
          </a:prstGeom>
        </p:spPr>
      </p:pic>
      <p:sp>
        <p:nvSpPr>
          <p:cNvPr id="6" name="TextBox 5"/>
          <p:cNvSpPr txBox="1"/>
          <p:nvPr/>
        </p:nvSpPr>
        <p:spPr>
          <a:xfrm>
            <a:off x="1270053" y="3717493"/>
            <a:ext cx="2524900" cy="2400657"/>
          </a:xfrm>
          <a:prstGeom prst="rect">
            <a:avLst/>
          </a:prstGeom>
          <a:noFill/>
        </p:spPr>
        <p:txBody>
          <a:bodyPr wrap="none" rtlCol="0">
            <a:spAutoFit/>
          </a:bodyPr>
          <a:lstStyle/>
          <a:p>
            <a:r>
              <a:rPr lang="en-US" sz="4400" b="1" dirty="0" err="1" smtClean="0"/>
              <a:t>diciembre</a:t>
            </a:r>
            <a:endParaRPr lang="en-US" sz="4400" b="1" dirty="0" smtClean="0"/>
          </a:p>
          <a:p>
            <a:r>
              <a:rPr lang="en-US" sz="4400" b="1" dirty="0" err="1" smtClean="0"/>
              <a:t>enero</a:t>
            </a:r>
            <a:endParaRPr lang="en-US" sz="4400" b="1" dirty="0" smtClean="0"/>
          </a:p>
          <a:p>
            <a:r>
              <a:rPr lang="en-US" sz="4400" b="1" dirty="0" err="1" smtClean="0"/>
              <a:t>febrero</a:t>
            </a:r>
            <a:r>
              <a:rPr lang="en-US" sz="4400" b="1" dirty="0" smtClean="0"/>
              <a:t> </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711596" y="274638"/>
            <a:ext cx="6032634" cy="6032634"/>
          </a:xfrm>
          <a:prstGeom prst="rect">
            <a:avLst/>
          </a:prstGeom>
        </p:spPr>
      </p:pic>
      <p:sp>
        <p:nvSpPr>
          <p:cNvPr id="5" name="TextBox 4"/>
          <p:cNvSpPr txBox="1"/>
          <p:nvPr/>
        </p:nvSpPr>
        <p:spPr>
          <a:xfrm>
            <a:off x="3990008" y="4135711"/>
            <a:ext cx="1508396" cy="1938992"/>
          </a:xfrm>
          <a:prstGeom prst="rect">
            <a:avLst/>
          </a:prstGeom>
          <a:noFill/>
        </p:spPr>
        <p:txBody>
          <a:bodyPr wrap="none" rtlCol="0">
            <a:spAutoFit/>
          </a:bodyPr>
          <a:lstStyle/>
          <a:p>
            <a:r>
              <a:rPr lang="en-US" sz="4000" b="1" dirty="0" err="1" smtClean="0">
                <a:solidFill>
                  <a:schemeClr val="tx2"/>
                </a:solidFill>
              </a:rPr>
              <a:t>marzo</a:t>
            </a:r>
            <a:endParaRPr lang="en-US" sz="4000" b="1" dirty="0" smtClean="0">
              <a:solidFill>
                <a:schemeClr val="tx2"/>
              </a:solidFill>
            </a:endParaRPr>
          </a:p>
          <a:p>
            <a:r>
              <a:rPr lang="en-US" sz="4000" b="1" dirty="0" err="1" smtClean="0">
                <a:solidFill>
                  <a:schemeClr val="tx2"/>
                </a:solidFill>
              </a:rPr>
              <a:t>abril</a:t>
            </a:r>
            <a:endParaRPr lang="en-US" sz="4000" b="1" dirty="0" smtClean="0">
              <a:solidFill>
                <a:schemeClr val="tx2"/>
              </a:solidFill>
            </a:endParaRPr>
          </a:p>
          <a:p>
            <a:r>
              <a:rPr lang="en-US" sz="4000" b="1" dirty="0" smtClean="0">
                <a:solidFill>
                  <a:schemeClr val="tx2"/>
                </a:solidFill>
              </a:rPr>
              <a:t>mayo</a:t>
            </a:r>
            <a:endParaRPr lang="en-US" sz="4000" b="1" dirty="0">
              <a:solidFill>
                <a:schemeClr val="tx2"/>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941922" y="648152"/>
            <a:ext cx="7019147" cy="5257585"/>
          </a:xfrm>
          <a:prstGeom prst="rect">
            <a:avLst/>
          </a:prstGeom>
        </p:spPr>
      </p:pic>
      <p:sp>
        <p:nvSpPr>
          <p:cNvPr id="5" name="TextBox 4"/>
          <p:cNvSpPr txBox="1"/>
          <p:nvPr/>
        </p:nvSpPr>
        <p:spPr>
          <a:xfrm>
            <a:off x="3486244" y="648152"/>
            <a:ext cx="1612140" cy="1938992"/>
          </a:xfrm>
          <a:prstGeom prst="rect">
            <a:avLst/>
          </a:prstGeom>
          <a:noFill/>
        </p:spPr>
        <p:txBody>
          <a:bodyPr wrap="none" rtlCol="0">
            <a:spAutoFit/>
          </a:bodyPr>
          <a:lstStyle/>
          <a:p>
            <a:r>
              <a:rPr lang="en-US" sz="4000" b="1" dirty="0" err="1" smtClean="0">
                <a:solidFill>
                  <a:srgbClr val="FFFF00"/>
                </a:solidFill>
              </a:rPr>
              <a:t>junio</a:t>
            </a:r>
            <a:endParaRPr lang="en-US" sz="4000" b="1" dirty="0" smtClean="0">
              <a:solidFill>
                <a:srgbClr val="FFFF00"/>
              </a:solidFill>
            </a:endParaRPr>
          </a:p>
          <a:p>
            <a:r>
              <a:rPr lang="en-US" sz="4000" b="1" dirty="0" err="1" smtClean="0">
                <a:solidFill>
                  <a:srgbClr val="FFFF00"/>
                </a:solidFill>
              </a:rPr>
              <a:t>julio</a:t>
            </a:r>
            <a:endParaRPr lang="en-US" sz="4000" b="1" dirty="0" smtClean="0">
              <a:solidFill>
                <a:srgbClr val="FFFF00"/>
              </a:solidFill>
            </a:endParaRPr>
          </a:p>
          <a:p>
            <a:r>
              <a:rPr lang="en-US" sz="4000" b="1" dirty="0" err="1" smtClean="0">
                <a:solidFill>
                  <a:srgbClr val="FFFF00"/>
                </a:solidFill>
              </a:rPr>
              <a:t>agosto</a:t>
            </a:r>
            <a:endParaRPr lang="en-US" sz="4000" b="1" dirty="0">
              <a:solidFill>
                <a:srgbClr val="FFFF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689528" y="274639"/>
            <a:ext cx="7702992" cy="5769808"/>
          </a:xfrm>
          <a:prstGeom prst="rect">
            <a:avLst/>
          </a:prstGeom>
        </p:spPr>
      </p:pic>
      <p:sp>
        <p:nvSpPr>
          <p:cNvPr id="5" name="TextBox 4"/>
          <p:cNvSpPr txBox="1"/>
          <p:nvPr/>
        </p:nvSpPr>
        <p:spPr>
          <a:xfrm>
            <a:off x="983808" y="3283785"/>
            <a:ext cx="2608707" cy="1938992"/>
          </a:xfrm>
          <a:prstGeom prst="rect">
            <a:avLst/>
          </a:prstGeom>
          <a:noFill/>
        </p:spPr>
        <p:txBody>
          <a:bodyPr wrap="none" rtlCol="0">
            <a:spAutoFit/>
          </a:bodyPr>
          <a:lstStyle/>
          <a:p>
            <a:r>
              <a:rPr lang="en-US" sz="4000" b="1" dirty="0" err="1" smtClean="0">
                <a:solidFill>
                  <a:schemeClr val="accent1"/>
                </a:solidFill>
              </a:rPr>
              <a:t>septiembre</a:t>
            </a:r>
            <a:endParaRPr lang="en-US" sz="4000" b="1" dirty="0" smtClean="0">
              <a:solidFill>
                <a:schemeClr val="accent1"/>
              </a:solidFill>
            </a:endParaRPr>
          </a:p>
          <a:p>
            <a:r>
              <a:rPr lang="en-US" sz="4000" b="1" dirty="0" err="1" smtClean="0">
                <a:solidFill>
                  <a:schemeClr val="accent1"/>
                </a:solidFill>
              </a:rPr>
              <a:t>octubre</a:t>
            </a:r>
            <a:endParaRPr lang="en-US" sz="4000" b="1" dirty="0" smtClean="0">
              <a:solidFill>
                <a:schemeClr val="accent1"/>
              </a:solidFill>
            </a:endParaRPr>
          </a:p>
          <a:p>
            <a:r>
              <a:rPr lang="en-US" sz="4000" b="1" dirty="0" err="1" smtClean="0">
                <a:solidFill>
                  <a:schemeClr val="accent1"/>
                </a:solidFill>
              </a:rPr>
              <a:t>noviembre</a:t>
            </a:r>
            <a:endParaRPr lang="en-US" sz="4000" b="1" dirty="0">
              <a:solidFill>
                <a:schemeClr val="accent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00678"/>
          </a:xfrm>
        </p:spPr>
        <p:txBody>
          <a:bodyPr>
            <a:normAutofit fontScale="90000"/>
          </a:bodyPr>
          <a:lstStyle/>
          <a:p>
            <a:r>
              <a:rPr lang="en-US" dirty="0" smtClean="0"/>
              <a:t/>
            </a:r>
            <a:br>
              <a:rPr lang="en-US" dirty="0" smtClean="0"/>
            </a:br>
            <a:r>
              <a:rPr lang="en-US" dirty="0" smtClean="0"/>
              <a:t/>
            </a:r>
            <a:br>
              <a:rPr lang="en-US" dirty="0" smtClean="0"/>
            </a:br>
            <a:r>
              <a:rPr lang="en-US" dirty="0" smtClean="0"/>
              <a:t>¡¡</a:t>
            </a:r>
            <a:r>
              <a:rPr lang="en-US" dirty="0" err="1" smtClean="0"/>
              <a:t>Una</a:t>
            </a:r>
            <a:r>
              <a:rPr lang="en-US" dirty="0" smtClean="0"/>
              <a:t> </a:t>
            </a:r>
            <a:r>
              <a:rPr lang="en-US" dirty="0" err="1" smtClean="0"/>
              <a:t>Canción</a:t>
            </a:r>
            <a:r>
              <a:rPr lang="en-US" dirty="0" smtClean="0"/>
              <a:t>!!</a:t>
            </a:r>
            <a:br>
              <a:rPr lang="en-US" dirty="0" smtClean="0"/>
            </a:br>
            <a:r>
              <a:rPr lang="en-US" dirty="0" smtClean="0"/>
              <a:t/>
            </a:r>
            <a:br>
              <a:rPr lang="en-US" dirty="0" smtClean="0"/>
            </a:br>
            <a:r>
              <a:rPr lang="en-US" dirty="0" err="1" smtClean="0"/>
              <a:t>Enero</a:t>
            </a:r>
            <a:r>
              <a:rPr lang="en-US" dirty="0" smtClean="0"/>
              <a:t>, </a:t>
            </a:r>
            <a:r>
              <a:rPr lang="en-US" dirty="0" err="1" smtClean="0"/>
              <a:t>febrero</a:t>
            </a:r>
            <a:r>
              <a:rPr lang="en-US" dirty="0" smtClean="0"/>
              <a:t>, </a:t>
            </a:r>
            <a:r>
              <a:rPr lang="en-US" dirty="0" err="1" smtClean="0"/>
              <a:t>marzo</a:t>
            </a:r>
            <a:r>
              <a:rPr lang="en-US" dirty="0" smtClean="0"/>
              <a:t>, </a:t>
            </a:r>
            <a:r>
              <a:rPr lang="en-US" dirty="0" err="1" smtClean="0"/>
              <a:t>abril</a:t>
            </a:r>
            <a:r>
              <a:rPr lang="en-US" dirty="0" smtClean="0"/>
              <a:t>, </a:t>
            </a:r>
            <a:br>
              <a:rPr lang="en-US" dirty="0" smtClean="0"/>
            </a:br>
            <a:r>
              <a:rPr lang="en-US" dirty="0" smtClean="0"/>
              <a:t>mayo, </a:t>
            </a:r>
            <a:r>
              <a:rPr lang="en-US" dirty="0" err="1" smtClean="0"/>
              <a:t>junio</a:t>
            </a:r>
            <a:r>
              <a:rPr lang="en-US" dirty="0" smtClean="0"/>
              <a:t>, </a:t>
            </a:r>
            <a:r>
              <a:rPr lang="en-US" dirty="0" err="1" smtClean="0"/>
              <a:t>julio</a:t>
            </a:r>
            <a:r>
              <a:rPr lang="en-US" dirty="0" smtClean="0"/>
              <a:t>, </a:t>
            </a:r>
            <a:r>
              <a:rPr lang="en-US" dirty="0" err="1" smtClean="0"/>
              <a:t>agosto</a:t>
            </a:r>
            <a:r>
              <a:rPr lang="en-US" dirty="0" smtClean="0"/>
              <a:t>,</a:t>
            </a:r>
            <a:br>
              <a:rPr lang="en-US" dirty="0" smtClean="0"/>
            </a:br>
            <a:r>
              <a:rPr lang="en-US" dirty="0" err="1" smtClean="0"/>
              <a:t>septiembre</a:t>
            </a:r>
            <a:r>
              <a:rPr lang="en-US" dirty="0" smtClean="0"/>
              <a:t>, </a:t>
            </a:r>
            <a:r>
              <a:rPr lang="en-US" dirty="0" err="1" smtClean="0"/>
              <a:t>octubre</a:t>
            </a:r>
            <a:r>
              <a:rPr lang="en-US" dirty="0" smtClean="0"/>
              <a:t>, </a:t>
            </a:r>
            <a:r>
              <a:rPr lang="en-US" dirty="0" err="1" smtClean="0"/>
              <a:t>noviembre</a:t>
            </a:r>
            <a:r>
              <a:rPr lang="en-US" dirty="0" smtClean="0"/>
              <a:t>, </a:t>
            </a:r>
            <a:r>
              <a:rPr lang="en-US" dirty="0" err="1" smtClean="0"/>
              <a:t>diciembre</a:t>
            </a:r>
            <a:r>
              <a:rPr lang="en-US" dirty="0" smtClean="0"/>
              <a:t/>
            </a:r>
            <a:br>
              <a:rPr lang="en-US" dirty="0" smtClean="0"/>
            </a:br>
            <a:r>
              <a:rPr lang="en-US" dirty="0" smtClean="0"/>
              <a:t/>
            </a:r>
            <a:br>
              <a:rPr lang="en-US" dirty="0" smtClean="0"/>
            </a:br>
            <a:r>
              <a:rPr lang="en-US" dirty="0" err="1" smtClean="0"/>
              <a:t>doce</a:t>
            </a:r>
            <a:r>
              <a:rPr lang="en-US" dirty="0" smtClean="0"/>
              <a:t> </a:t>
            </a:r>
            <a:r>
              <a:rPr lang="en-US" dirty="0" err="1" smtClean="0"/>
              <a:t>meses</a:t>
            </a:r>
            <a:r>
              <a:rPr lang="en-US" dirty="0" smtClean="0"/>
              <a:t> </a:t>
            </a:r>
            <a:r>
              <a:rPr lang="en-US" dirty="0" err="1" smtClean="0"/>
              <a:t>tiene</a:t>
            </a:r>
            <a:r>
              <a:rPr lang="en-US" dirty="0" smtClean="0"/>
              <a:t> el </a:t>
            </a:r>
            <a:r>
              <a:rPr lang="en-US" dirty="0" err="1" smtClean="0"/>
              <a:t>año</a:t>
            </a:r>
            <a:r>
              <a:rPr lang="en-US" dirty="0" smtClean="0"/>
              <a:t>,</a:t>
            </a:r>
            <a:br>
              <a:rPr lang="en-US" dirty="0" smtClean="0"/>
            </a:br>
            <a:r>
              <a:rPr lang="en-US" dirty="0" err="1" smtClean="0"/>
              <a:t>y</a:t>
            </a:r>
            <a:r>
              <a:rPr lang="en-US" dirty="0" smtClean="0"/>
              <a:t> </a:t>
            </a:r>
            <a:r>
              <a:rPr lang="en-US" dirty="0" err="1" smtClean="0"/>
              <a:t>va</a:t>
            </a:r>
            <a:r>
              <a:rPr lang="en-US" dirty="0" smtClean="0"/>
              <a:t> de </a:t>
            </a:r>
            <a:r>
              <a:rPr lang="en-US" dirty="0" err="1" smtClean="0"/>
              <a:t>nuevo</a:t>
            </a:r>
            <a:r>
              <a:rPr lang="en-US" dirty="0" smtClean="0"/>
              <a:t>…</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7327"/>
            <a:ext cx="8229600" cy="6453064"/>
          </a:xfrm>
        </p:spPr>
        <p:txBody>
          <a:bodyPr>
            <a:normAutofit fontScale="90000"/>
          </a:bodyPr>
          <a:lstStyle/>
          <a:p>
            <a:r>
              <a:rPr lang="en-US" sz="3111" dirty="0" smtClean="0"/>
              <a:t/>
            </a:r>
            <a:br>
              <a:rPr lang="en-US" sz="3111" dirty="0" smtClean="0"/>
            </a:br>
            <a:r>
              <a:rPr lang="en-US" sz="3111" dirty="0" smtClean="0"/>
              <a:t/>
            </a:r>
            <a:br>
              <a:rPr lang="en-US" sz="3111" dirty="0" smtClean="0"/>
            </a:br>
            <a:r>
              <a:rPr lang="en-US" sz="3111" dirty="0" smtClean="0"/>
              <a:t/>
            </a:r>
            <a:br>
              <a:rPr lang="en-US" sz="3111" dirty="0" smtClean="0"/>
            </a:br>
            <a:r>
              <a:rPr lang="en-US" sz="3111" b="1" u="sng" dirty="0" err="1" smtClean="0"/>
              <a:t>Más</a:t>
            </a:r>
            <a:r>
              <a:rPr lang="en-US" sz="3111" b="1" u="sng" dirty="0" smtClean="0"/>
              <a:t> de 100</a:t>
            </a:r>
            <a:r>
              <a:rPr lang="en-US" sz="3111" dirty="0" smtClean="0"/>
              <a:t/>
            </a:r>
            <a:br>
              <a:rPr lang="en-US" sz="3111" dirty="0" smtClean="0"/>
            </a:br>
            <a:r>
              <a:rPr lang="en-US" sz="3111" dirty="0" smtClean="0"/>
              <a:t>100- </a:t>
            </a:r>
            <a:r>
              <a:rPr lang="en-US" sz="3111" dirty="0" err="1" smtClean="0"/>
              <a:t>cien</a:t>
            </a:r>
            <a:r>
              <a:rPr lang="en-US" sz="3111" dirty="0" smtClean="0"/>
              <a:t/>
            </a:r>
            <a:br>
              <a:rPr lang="en-US" sz="3111" dirty="0" smtClean="0"/>
            </a:br>
            <a:r>
              <a:rPr lang="en-US" sz="3111" dirty="0" smtClean="0"/>
              <a:t>101- </a:t>
            </a:r>
            <a:r>
              <a:rPr lang="en-US" sz="3111" dirty="0" err="1" smtClean="0"/>
              <a:t>ciento</a:t>
            </a:r>
            <a:r>
              <a:rPr lang="en-US" sz="3111" dirty="0" smtClean="0"/>
              <a:t> </a:t>
            </a:r>
            <a:r>
              <a:rPr lang="en-US" sz="3111" dirty="0" err="1" smtClean="0"/>
              <a:t>uno</a:t>
            </a:r>
            <a:r>
              <a:rPr lang="en-US" sz="3111" dirty="0" smtClean="0"/>
              <a:t>…</a:t>
            </a:r>
            <a:br>
              <a:rPr lang="en-US" sz="3111" dirty="0" smtClean="0"/>
            </a:br>
            <a:r>
              <a:rPr lang="en-US" sz="3111" dirty="0" smtClean="0"/>
              <a:t>200- </a:t>
            </a:r>
            <a:r>
              <a:rPr lang="en-US" sz="3111" dirty="0" err="1" smtClean="0"/>
              <a:t>doscientos</a:t>
            </a:r>
            <a:r>
              <a:rPr lang="en-US" sz="3111" dirty="0" smtClean="0"/>
              <a:t>/as</a:t>
            </a:r>
            <a:br>
              <a:rPr lang="en-US" sz="3111" dirty="0" smtClean="0"/>
            </a:br>
            <a:r>
              <a:rPr lang="en-US" sz="3111" dirty="0" smtClean="0"/>
              <a:t>300- </a:t>
            </a:r>
            <a:r>
              <a:rPr lang="en-US" sz="3111" dirty="0" err="1" smtClean="0"/>
              <a:t>trescientos</a:t>
            </a:r>
            <a:r>
              <a:rPr lang="en-US" sz="3111" dirty="0" smtClean="0"/>
              <a:t>/as</a:t>
            </a:r>
            <a:br>
              <a:rPr lang="en-US" sz="3111" dirty="0" smtClean="0"/>
            </a:br>
            <a:r>
              <a:rPr lang="en-US" sz="3111" dirty="0" smtClean="0"/>
              <a:t>400- </a:t>
            </a:r>
            <a:r>
              <a:rPr lang="en-US" sz="3111" dirty="0" err="1" smtClean="0"/>
              <a:t>cuatrocientos</a:t>
            </a:r>
            <a:r>
              <a:rPr lang="en-US" sz="3111" dirty="0" smtClean="0"/>
              <a:t>/as</a:t>
            </a:r>
            <a:br>
              <a:rPr lang="en-US" sz="3111" dirty="0" smtClean="0"/>
            </a:br>
            <a:r>
              <a:rPr lang="en-US" sz="3111" dirty="0" smtClean="0"/>
              <a:t>500- </a:t>
            </a:r>
            <a:r>
              <a:rPr lang="en-US" sz="3111" dirty="0" err="1" smtClean="0">
                <a:solidFill>
                  <a:srgbClr val="FF0000"/>
                </a:solidFill>
              </a:rPr>
              <a:t>quinientos</a:t>
            </a:r>
            <a:r>
              <a:rPr lang="en-US" sz="3111" dirty="0" smtClean="0">
                <a:solidFill>
                  <a:srgbClr val="FF0000"/>
                </a:solidFill>
              </a:rPr>
              <a:t>/</a:t>
            </a:r>
            <a:r>
              <a:rPr lang="en-US" sz="3111" dirty="0" smtClean="0">
                <a:solidFill>
                  <a:srgbClr val="FF0000"/>
                </a:solidFill>
              </a:rPr>
              <a:t>as… </a:t>
            </a:r>
            <a:r>
              <a:rPr lang="en-US" sz="3111" dirty="0" smtClean="0">
                <a:solidFill>
                  <a:srgbClr val="FF0000"/>
                </a:solidFill>
              </a:rPr>
              <a:t>NOT </a:t>
            </a:r>
            <a:r>
              <a:rPr lang="en-US" sz="3111" dirty="0" err="1" smtClean="0">
                <a:solidFill>
                  <a:srgbClr val="FF0000"/>
                </a:solidFill>
              </a:rPr>
              <a:t>quinciento</a:t>
            </a:r>
            <a:r>
              <a:rPr lang="en-US" sz="3111" dirty="0" smtClean="0"/>
              <a:t/>
            </a:r>
            <a:br>
              <a:rPr lang="en-US" sz="3111" dirty="0" smtClean="0"/>
            </a:br>
            <a:r>
              <a:rPr lang="en-US" sz="3111" dirty="0" smtClean="0"/>
              <a:t>600- </a:t>
            </a:r>
            <a:r>
              <a:rPr lang="en-US" sz="3111" dirty="0" err="1" smtClean="0"/>
              <a:t>seiscientos</a:t>
            </a:r>
            <a:r>
              <a:rPr lang="en-US" sz="3111" dirty="0" smtClean="0"/>
              <a:t>/as</a:t>
            </a:r>
            <a:br>
              <a:rPr lang="en-US" sz="3111" dirty="0" smtClean="0"/>
            </a:br>
            <a:r>
              <a:rPr lang="en-US" sz="3111" dirty="0" smtClean="0"/>
              <a:t>700- </a:t>
            </a:r>
            <a:r>
              <a:rPr lang="en-US" sz="3111" dirty="0" err="1" smtClean="0"/>
              <a:t>setecientos</a:t>
            </a:r>
            <a:r>
              <a:rPr lang="en-US" sz="3111" dirty="0" smtClean="0"/>
              <a:t>/as</a:t>
            </a:r>
            <a:br>
              <a:rPr lang="en-US" sz="3111" dirty="0" smtClean="0"/>
            </a:br>
            <a:r>
              <a:rPr lang="en-US" sz="3111" dirty="0" smtClean="0"/>
              <a:t>800- </a:t>
            </a:r>
            <a:r>
              <a:rPr lang="en-US" sz="3111" dirty="0" err="1" smtClean="0"/>
              <a:t>ochocientos</a:t>
            </a:r>
            <a:r>
              <a:rPr lang="en-US" sz="3111" dirty="0" smtClean="0"/>
              <a:t>/as</a:t>
            </a:r>
            <a:br>
              <a:rPr lang="en-US" sz="3111" dirty="0" smtClean="0"/>
            </a:br>
            <a:r>
              <a:rPr lang="en-US" sz="3111" dirty="0" smtClean="0"/>
              <a:t>900-</a:t>
            </a:r>
            <a:r>
              <a:rPr lang="en-US" sz="3111" dirty="0" smtClean="0"/>
              <a:t> </a:t>
            </a:r>
            <a:r>
              <a:rPr lang="en-US" sz="3111" dirty="0" err="1" smtClean="0"/>
              <a:t>n</a:t>
            </a:r>
            <a:r>
              <a:rPr lang="en-US" sz="3111" dirty="0" err="1" smtClean="0"/>
              <a:t>ovecientos</a:t>
            </a:r>
            <a:r>
              <a:rPr lang="en-US" sz="3111" dirty="0" smtClean="0"/>
              <a:t>/as</a:t>
            </a:r>
            <a:br>
              <a:rPr lang="en-US" sz="3111" dirty="0" smtClean="0"/>
            </a:br>
            <a:r>
              <a:rPr lang="en-US" sz="3111" dirty="0" smtClean="0"/>
              <a:t>1.000- mil</a:t>
            </a:r>
            <a:br>
              <a:rPr lang="en-US" sz="3111" dirty="0" smtClean="0"/>
            </a:br>
            <a:r>
              <a:rPr lang="en-US" sz="3111" dirty="0" smtClean="0"/>
              <a:t>1.001- mil </a:t>
            </a:r>
            <a:r>
              <a:rPr lang="en-US" sz="3111" dirty="0" err="1" smtClean="0"/>
              <a:t>uno</a:t>
            </a:r>
            <a:r>
              <a:rPr lang="en-US" sz="3111" dirty="0" smtClean="0"/>
              <a:t/>
            </a:r>
            <a:br>
              <a:rPr lang="en-US" sz="3111" dirty="0" smtClean="0"/>
            </a:br>
            <a:r>
              <a:rPr lang="en-US" sz="3111" dirty="0" smtClean="0"/>
              <a:t>1999- mil </a:t>
            </a:r>
            <a:r>
              <a:rPr lang="en-US" sz="3111" dirty="0" err="1" smtClean="0"/>
              <a:t>novecientos</a:t>
            </a:r>
            <a:r>
              <a:rPr lang="en-US" sz="3111" dirty="0" smtClean="0"/>
              <a:t> </a:t>
            </a:r>
            <a:r>
              <a:rPr lang="en-US" sz="3111" dirty="0" err="1" smtClean="0"/>
              <a:t>noventa</a:t>
            </a:r>
            <a:r>
              <a:rPr lang="en-US" sz="3111" dirty="0" smtClean="0"/>
              <a:t> </a:t>
            </a:r>
            <a:r>
              <a:rPr lang="en-US" sz="3111" dirty="0" err="1" smtClean="0"/>
              <a:t>y</a:t>
            </a:r>
            <a:r>
              <a:rPr lang="en-US" sz="3111" dirty="0" smtClean="0"/>
              <a:t> </a:t>
            </a:r>
            <a:r>
              <a:rPr lang="en-US" sz="3111" dirty="0" err="1" smtClean="0"/>
              <a:t>nueve</a:t>
            </a:r>
            <a:r>
              <a:rPr lang="en-US" sz="3111" dirty="0" smtClean="0"/>
              <a:t/>
            </a:r>
            <a:br>
              <a:rPr lang="en-US" sz="3111" dirty="0" smtClean="0"/>
            </a:br>
            <a:r>
              <a:rPr lang="en-US" sz="3111" dirty="0" smtClean="0"/>
              <a:t>2000- dos mil</a:t>
            </a:r>
            <a:r>
              <a:rPr lang="en-US" dirty="0" smtClean="0"/>
              <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69131"/>
          </a:xfrm>
        </p:spPr>
        <p:txBody>
          <a:bodyPr/>
          <a:lstStyle/>
          <a:p>
            <a:r>
              <a:rPr lang="en-US" dirty="0" smtClean="0"/>
              <a:t/>
            </a:r>
            <a:br>
              <a:rPr lang="en-US" dirty="0" smtClean="0"/>
            </a:br>
            <a:r>
              <a:rPr lang="en-US" dirty="0" smtClean="0"/>
              <a:t>We know that </a:t>
            </a:r>
            <a:r>
              <a:rPr lang="en-US" dirty="0" err="1" smtClean="0"/>
              <a:t>cien</a:t>
            </a:r>
            <a:r>
              <a:rPr lang="en-US" dirty="0" smtClean="0"/>
              <a:t> is 100.</a:t>
            </a:r>
            <a:br>
              <a:rPr lang="en-US" dirty="0" smtClean="0"/>
            </a:br>
            <a:r>
              <a:rPr lang="en-US" dirty="0" smtClean="0"/>
              <a:t>for the numbers 101-199, use </a:t>
            </a:r>
            <a:r>
              <a:rPr lang="en-US" dirty="0" err="1" smtClean="0"/>
              <a:t>ciento</a:t>
            </a:r>
            <a:r>
              <a:rPr lang="en-US" dirty="0" smtClean="0"/>
              <a:t>.</a:t>
            </a:r>
            <a:br>
              <a:rPr lang="en-US" dirty="0" smtClean="0"/>
            </a:br>
            <a:r>
              <a:rPr lang="en-US" dirty="0" smtClean="0"/>
              <a:t/>
            </a:r>
            <a:br>
              <a:rPr lang="en-US" dirty="0" smtClean="0"/>
            </a:br>
            <a:r>
              <a:rPr lang="en-US" dirty="0" smtClean="0"/>
              <a:t>Ex: </a:t>
            </a:r>
            <a:r>
              <a:rPr lang="en-US" dirty="0" err="1" smtClean="0"/>
              <a:t>tengo</a:t>
            </a:r>
            <a:r>
              <a:rPr lang="en-US" dirty="0" smtClean="0"/>
              <a:t> </a:t>
            </a:r>
            <a:r>
              <a:rPr lang="en-US" dirty="0" err="1" smtClean="0"/>
              <a:t>cien</a:t>
            </a:r>
            <a:r>
              <a:rPr lang="en-US" dirty="0" smtClean="0"/>
              <a:t> </a:t>
            </a:r>
            <a:r>
              <a:rPr lang="en-US" dirty="0" err="1" smtClean="0"/>
              <a:t>dolares</a:t>
            </a:r>
            <a:r>
              <a:rPr lang="en-US" dirty="0" smtClean="0"/>
              <a:t> </a:t>
            </a:r>
            <a:r>
              <a:rPr lang="en-US" dirty="0" err="1" smtClean="0"/>
              <a:t>y</a:t>
            </a:r>
            <a:r>
              <a:rPr lang="en-US" dirty="0" smtClean="0"/>
              <a:t> </a:t>
            </a:r>
            <a:r>
              <a:rPr lang="en-US" dirty="0" err="1" smtClean="0"/>
              <a:t>ciento</a:t>
            </a:r>
            <a:r>
              <a:rPr lang="en-US" dirty="0" smtClean="0"/>
              <a:t> </a:t>
            </a:r>
            <a:r>
              <a:rPr lang="en-US" dirty="0" err="1" smtClean="0"/>
              <a:t>veinte</a:t>
            </a:r>
            <a:r>
              <a:rPr lang="en-US" dirty="0" smtClean="0"/>
              <a:t> amigos a </a:t>
            </a:r>
            <a:r>
              <a:rPr lang="en-US" dirty="0" err="1" smtClean="0"/>
              <a:t>Facebook</a:t>
            </a:r>
            <a:r>
              <a:rPr lang="en-US" dirty="0" smtClean="0"/>
              <a:t>.</a:t>
            </a:r>
            <a:br>
              <a:rPr lang="en-US" dirty="0" smtClean="0"/>
            </a:b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56174"/>
          </a:xfrm>
        </p:spPr>
        <p:txBody>
          <a:bodyPr/>
          <a:lstStyle/>
          <a:p>
            <a:r>
              <a:rPr lang="en-US" dirty="0" smtClean="0"/>
              <a:t>200-999 have masculine and feminine forms that agree with the noun they describe.</a:t>
            </a:r>
            <a:br>
              <a:rPr lang="en-US" dirty="0" smtClean="0"/>
            </a:br>
            <a:r>
              <a:rPr lang="en-US" dirty="0" smtClean="0"/>
              <a:t/>
            </a:r>
            <a:br>
              <a:rPr lang="en-US" dirty="0" smtClean="0"/>
            </a:br>
            <a:r>
              <a:rPr lang="en-US" dirty="0" smtClean="0"/>
              <a:t>Ex:</a:t>
            </a:r>
            <a:br>
              <a:rPr lang="en-US" dirty="0" smtClean="0"/>
            </a:br>
            <a:r>
              <a:rPr lang="en-US" dirty="0" smtClean="0"/>
              <a:t>Hay </a:t>
            </a:r>
            <a:r>
              <a:rPr lang="en-US" dirty="0" err="1" smtClean="0"/>
              <a:t>quinient</a:t>
            </a:r>
            <a:r>
              <a:rPr lang="en-US" dirty="0" err="1" smtClean="0">
                <a:solidFill>
                  <a:srgbClr val="FF0000"/>
                </a:solidFill>
              </a:rPr>
              <a:t>os</a:t>
            </a:r>
            <a:r>
              <a:rPr lang="en-US" dirty="0" smtClean="0"/>
              <a:t> </a:t>
            </a:r>
            <a:r>
              <a:rPr lang="en-US" dirty="0" err="1" smtClean="0"/>
              <a:t>ochenta</a:t>
            </a:r>
            <a:r>
              <a:rPr lang="en-US" dirty="0" smtClean="0"/>
              <a:t> </a:t>
            </a:r>
            <a:r>
              <a:rPr lang="en-US" dirty="0" err="1" smtClean="0"/>
              <a:t>chic</a:t>
            </a:r>
            <a:r>
              <a:rPr lang="en-US" dirty="0" err="1" smtClean="0">
                <a:solidFill>
                  <a:srgbClr val="FF0000"/>
                </a:solidFill>
              </a:rPr>
              <a:t>os</a:t>
            </a:r>
            <a:r>
              <a:rPr lang="en-US" dirty="0" smtClean="0"/>
              <a:t> </a:t>
            </a:r>
            <a:r>
              <a:rPr lang="en-US" dirty="0" err="1" smtClean="0"/>
              <a:t>y</a:t>
            </a:r>
            <a:r>
              <a:rPr lang="en-US" dirty="0" smtClean="0"/>
              <a:t> </a:t>
            </a:r>
            <a:r>
              <a:rPr lang="en-US" dirty="0" err="1" smtClean="0"/>
              <a:t>seiscient</a:t>
            </a:r>
            <a:r>
              <a:rPr lang="en-US" dirty="0" err="1" smtClean="0">
                <a:solidFill>
                  <a:schemeClr val="accent4">
                    <a:lumMod val="40000"/>
                    <a:lumOff val="60000"/>
                  </a:schemeClr>
                </a:solidFill>
              </a:rPr>
              <a:t>as</a:t>
            </a:r>
            <a:r>
              <a:rPr lang="en-US" dirty="0" smtClean="0"/>
              <a:t> </a:t>
            </a:r>
            <a:r>
              <a:rPr lang="en-US" dirty="0" err="1" smtClean="0"/>
              <a:t>cincuenta</a:t>
            </a:r>
            <a:r>
              <a:rPr lang="en-US" dirty="0" smtClean="0"/>
              <a:t> </a:t>
            </a:r>
            <a:r>
              <a:rPr lang="en-US" dirty="0" err="1" smtClean="0"/>
              <a:t>chic</a:t>
            </a:r>
            <a:r>
              <a:rPr lang="en-US" dirty="0" err="1" smtClean="0">
                <a:solidFill>
                  <a:srgbClr val="FF9999"/>
                </a:solidFill>
              </a:rPr>
              <a:t>as</a:t>
            </a:r>
            <a:r>
              <a:rPr lang="en-US" dirty="0" smtClean="0"/>
              <a:t> en el </a:t>
            </a:r>
            <a:r>
              <a:rPr lang="en-US" dirty="0" err="1" smtClean="0"/>
              <a:t>colegio</a:t>
            </a:r>
            <a:r>
              <a:rPr lang="en-US" dirty="0" smtClean="0"/>
              <a:t>.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091569"/>
          </a:xfrm>
        </p:spPr>
        <p:txBody>
          <a:bodyPr/>
          <a:lstStyle/>
          <a:p>
            <a:r>
              <a:rPr lang="en-US" dirty="0" err="1" smtClean="0"/>
              <a:t>Venir</a:t>
            </a:r>
            <a:r>
              <a:rPr lang="en-US" dirty="0" smtClean="0"/>
              <a:t> is another irregular verb, but it is conjugated very similarly to </a:t>
            </a:r>
            <a:r>
              <a:rPr lang="en-US" dirty="0" err="1" smtClean="0"/>
              <a:t>Tener</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308005"/>
          </a:xfrm>
        </p:spPr>
        <p:txBody>
          <a:bodyPr/>
          <a:lstStyle/>
          <a:p>
            <a:r>
              <a:rPr lang="en-US" dirty="0" smtClean="0"/>
              <a:t>Numbers beginning with mil are written with a period instead of a comma!</a:t>
            </a:r>
            <a:br>
              <a:rPr lang="en-US" dirty="0" smtClean="0"/>
            </a:br>
            <a:r>
              <a:rPr lang="en-US" dirty="0" smtClean="0"/>
              <a:t>1.000=1,000</a:t>
            </a:r>
            <a:br>
              <a:rPr lang="en-US" dirty="0" smtClean="0"/>
            </a:br>
            <a:r>
              <a:rPr lang="en-US" dirty="0" smtClean="0"/>
              <a:t/>
            </a:r>
            <a:br>
              <a:rPr lang="en-US" dirty="0" smtClean="0"/>
            </a:br>
            <a:r>
              <a:rPr lang="en-US" dirty="0" smtClean="0"/>
              <a:t>Unless it is a year, and then there is nothing</a:t>
            </a:r>
            <a:br>
              <a:rPr lang="en-US" dirty="0" smtClean="0"/>
            </a:br>
            <a:r>
              <a:rPr lang="en-US" dirty="0" smtClean="0"/>
              <a:t>El </a:t>
            </a:r>
            <a:r>
              <a:rPr lang="en-US" dirty="0" err="1" smtClean="0"/>
              <a:t>año</a:t>
            </a:r>
            <a:r>
              <a:rPr lang="en-US" dirty="0" smtClean="0"/>
              <a:t> </a:t>
            </a:r>
            <a:r>
              <a:rPr lang="en-US" dirty="0" err="1" smtClean="0"/>
              <a:t>es</a:t>
            </a:r>
            <a:r>
              <a:rPr lang="en-US" dirty="0" smtClean="0"/>
              <a:t> 2012</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372795"/>
          </a:xfrm>
        </p:spPr>
        <p:txBody>
          <a:bodyPr/>
          <a:lstStyle/>
          <a:p>
            <a:r>
              <a:rPr lang="en-US" dirty="0" smtClean="0"/>
              <a:t>If you were born on September 14 1997…</a:t>
            </a:r>
            <a:br>
              <a:rPr lang="en-US" dirty="0" smtClean="0"/>
            </a:br>
            <a:r>
              <a:rPr lang="en-US" dirty="0" smtClean="0"/>
              <a:t>“mi </a:t>
            </a:r>
            <a:r>
              <a:rPr lang="en-US" dirty="0" err="1" smtClean="0"/>
              <a:t>cumpleaños</a:t>
            </a:r>
            <a:r>
              <a:rPr lang="en-US" dirty="0" smtClean="0"/>
              <a:t> </a:t>
            </a:r>
            <a:r>
              <a:rPr lang="en-US" dirty="0" err="1" smtClean="0"/>
              <a:t>es</a:t>
            </a:r>
            <a:r>
              <a:rPr lang="en-US" dirty="0" smtClean="0"/>
              <a:t> el 14 de </a:t>
            </a:r>
            <a:r>
              <a:rPr lang="en-US" dirty="0" err="1" smtClean="0"/>
              <a:t>septiembre</a:t>
            </a:r>
            <a:r>
              <a:rPr lang="en-US" dirty="0" smtClean="0"/>
              <a:t>, </a:t>
            </a:r>
            <a:br>
              <a:rPr lang="en-US" dirty="0" smtClean="0"/>
            </a:br>
            <a:r>
              <a:rPr lang="en-US" dirty="0" smtClean="0"/>
              <a:t>mil </a:t>
            </a:r>
            <a:r>
              <a:rPr lang="en-US" dirty="0" err="1" smtClean="0"/>
              <a:t>noveciento</a:t>
            </a:r>
            <a:r>
              <a:rPr lang="en-US" dirty="0" smtClean="0"/>
              <a:t> </a:t>
            </a:r>
            <a:r>
              <a:rPr lang="en-US" dirty="0" err="1" smtClean="0"/>
              <a:t>noventa</a:t>
            </a:r>
            <a:r>
              <a:rPr lang="en-US" dirty="0" smtClean="0"/>
              <a:t> </a:t>
            </a:r>
            <a:r>
              <a:rPr lang="en-US" dirty="0" err="1" smtClean="0"/>
              <a:t>y</a:t>
            </a:r>
            <a:r>
              <a:rPr lang="en-US" dirty="0" smtClean="0"/>
              <a:t> </a:t>
            </a:r>
            <a:r>
              <a:rPr lang="en-US" dirty="0" err="1" smtClean="0"/>
              <a:t>siete</a:t>
            </a:r>
            <a:r>
              <a:rPr lang="en-US" dirty="0" smtClean="0"/>
              <a:t/>
            </a:r>
            <a:br>
              <a:rPr lang="en-US" dirty="0" smtClean="0"/>
            </a:br>
            <a:r>
              <a:rPr lang="en-US" dirty="0" smtClean="0"/>
              <a:t/>
            </a:r>
            <a:br>
              <a:rPr lang="en-US" dirty="0" smtClean="0"/>
            </a:br>
            <a:r>
              <a:rPr lang="en-US" dirty="0" smtClean="0"/>
              <a:t>2012 is:</a:t>
            </a:r>
            <a:br>
              <a:rPr lang="en-US" dirty="0" smtClean="0"/>
            </a:br>
            <a:r>
              <a:rPr lang="en-US" dirty="0" smtClean="0"/>
              <a:t>Dos mil </a:t>
            </a:r>
            <a:r>
              <a:rPr lang="en-US" dirty="0" err="1" smtClean="0"/>
              <a:t>doce</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6153527"/>
          </a:xfrm>
        </p:spPr>
        <p:txBody>
          <a:bodyPr>
            <a:normAutofit fontScale="90000"/>
          </a:bodyPr>
          <a:lstStyle/>
          <a:p>
            <a:r>
              <a:rPr lang="en-US" u="sng" dirty="0" err="1" smtClean="0"/>
              <a:t>Charlando</a:t>
            </a:r>
            <a:r>
              <a:rPr lang="en-US" dirty="0" smtClean="0"/>
              <a:t/>
            </a:r>
            <a:br>
              <a:rPr lang="en-US" dirty="0" smtClean="0"/>
            </a:br>
            <a:r>
              <a:rPr lang="en-US" dirty="0" smtClean="0"/>
              <a:t>1. ¿</a:t>
            </a:r>
            <a:r>
              <a:rPr lang="en-US" dirty="0" err="1" smtClean="0"/>
              <a:t>cuál</a:t>
            </a:r>
            <a:r>
              <a:rPr lang="en-US" dirty="0" smtClean="0"/>
              <a:t> </a:t>
            </a:r>
            <a:r>
              <a:rPr lang="en-US" dirty="0" err="1" smtClean="0"/>
              <a:t>es</a:t>
            </a:r>
            <a:r>
              <a:rPr lang="en-US" dirty="0" smtClean="0"/>
              <a:t> la </a:t>
            </a:r>
            <a:r>
              <a:rPr lang="en-US" dirty="0" err="1" smtClean="0"/>
              <a:t>fecha</a:t>
            </a:r>
            <a:r>
              <a:rPr lang="en-US" dirty="0" smtClean="0"/>
              <a:t> de </a:t>
            </a:r>
            <a:r>
              <a:rPr lang="en-US" dirty="0" err="1" smtClean="0"/>
              <a:t>tu</a:t>
            </a:r>
            <a:r>
              <a:rPr lang="en-US" dirty="0" smtClean="0"/>
              <a:t> </a:t>
            </a:r>
            <a:r>
              <a:rPr lang="en-US" dirty="0" err="1" smtClean="0"/>
              <a:t>cumpleaños</a:t>
            </a:r>
            <a:r>
              <a:rPr lang="en-US" dirty="0" smtClean="0"/>
              <a:t>?</a:t>
            </a:r>
            <a:br>
              <a:rPr lang="en-US" dirty="0" smtClean="0"/>
            </a:br>
            <a:r>
              <a:rPr lang="en-US" dirty="0" smtClean="0"/>
              <a:t>2. ¿</a:t>
            </a:r>
            <a:r>
              <a:rPr lang="en-US" dirty="0" err="1" smtClean="0"/>
              <a:t>cuantos</a:t>
            </a:r>
            <a:r>
              <a:rPr lang="en-US" dirty="0" smtClean="0"/>
              <a:t> </a:t>
            </a:r>
            <a:r>
              <a:rPr lang="en-US" dirty="0" err="1" smtClean="0"/>
              <a:t>años</a:t>
            </a:r>
            <a:r>
              <a:rPr lang="en-US" dirty="0" smtClean="0"/>
              <a:t> vas a </a:t>
            </a:r>
            <a:r>
              <a:rPr lang="en-US" dirty="0" err="1" smtClean="0"/>
              <a:t>cumplir</a:t>
            </a:r>
            <a:r>
              <a:rPr lang="en-US" dirty="0" smtClean="0"/>
              <a:t>?</a:t>
            </a:r>
            <a:br>
              <a:rPr lang="en-US" dirty="0" smtClean="0"/>
            </a:br>
            <a:r>
              <a:rPr lang="en-US" dirty="0" smtClean="0"/>
              <a:t>3. Para </a:t>
            </a:r>
            <a:r>
              <a:rPr lang="en-US" dirty="0" err="1" smtClean="0"/>
              <a:t>ti</a:t>
            </a:r>
            <a:r>
              <a:rPr lang="en-US" dirty="0" smtClean="0"/>
              <a:t>, ¿</a:t>
            </a:r>
            <a:r>
              <a:rPr lang="en-US" dirty="0" err="1" smtClean="0"/>
              <a:t>pasen</a:t>
            </a:r>
            <a:r>
              <a:rPr lang="en-US" dirty="0" smtClean="0"/>
              <a:t> </a:t>
            </a:r>
            <a:r>
              <a:rPr lang="en-US" dirty="0" err="1" smtClean="0"/>
              <a:t>rapindamente</a:t>
            </a:r>
            <a:r>
              <a:rPr lang="en-US" dirty="0" smtClean="0"/>
              <a:t> los </a:t>
            </a:r>
            <a:r>
              <a:rPr lang="en-US" dirty="0" err="1" smtClean="0"/>
              <a:t>años</a:t>
            </a:r>
            <a:r>
              <a:rPr lang="en-US" dirty="0" smtClean="0"/>
              <a:t>? ¿Los </a:t>
            </a:r>
            <a:r>
              <a:rPr lang="en-US" dirty="0" err="1" smtClean="0"/>
              <a:t>veranos</a:t>
            </a:r>
            <a:r>
              <a:rPr lang="en-US" dirty="0" smtClean="0"/>
              <a:t>?</a:t>
            </a:r>
            <a:br>
              <a:rPr lang="en-US" dirty="0" smtClean="0"/>
            </a:br>
            <a:r>
              <a:rPr lang="en-US" dirty="0" smtClean="0"/>
              <a:t>4. ¿</a:t>
            </a:r>
            <a:r>
              <a:rPr lang="en-US" dirty="0" err="1" smtClean="0"/>
              <a:t>te</a:t>
            </a:r>
            <a:r>
              <a:rPr lang="en-US" dirty="0" smtClean="0"/>
              <a:t> </a:t>
            </a:r>
            <a:r>
              <a:rPr lang="en-US" dirty="0" err="1" smtClean="0"/>
              <a:t>gusta</a:t>
            </a:r>
            <a:r>
              <a:rPr lang="en-US" dirty="0" smtClean="0"/>
              <a:t> la idea de ser </a:t>
            </a:r>
            <a:r>
              <a:rPr lang="en-US" dirty="0" err="1" smtClean="0"/>
              <a:t>joven</a:t>
            </a:r>
            <a:r>
              <a:rPr lang="en-US" dirty="0" smtClean="0"/>
              <a:t>? </a:t>
            </a:r>
            <a:r>
              <a:rPr lang="en-US" dirty="0" err="1" smtClean="0"/>
              <a:t>Explica</a:t>
            </a:r>
            <a:r>
              <a:rPr lang="en-US" dirty="0" smtClean="0"/>
              <a:t>.</a:t>
            </a:r>
            <a:br>
              <a:rPr lang="en-US" dirty="0" smtClean="0"/>
            </a:br>
            <a:r>
              <a:rPr lang="en-US" dirty="0" smtClean="0"/>
              <a:t>5. En </a:t>
            </a:r>
            <a:r>
              <a:rPr lang="en-US" dirty="0" err="1" smtClean="0"/>
              <a:t>tu</a:t>
            </a:r>
            <a:r>
              <a:rPr lang="en-US" dirty="0" smtClean="0"/>
              <a:t> </a:t>
            </a:r>
            <a:r>
              <a:rPr lang="en-US" dirty="0" err="1" smtClean="0"/>
              <a:t>opinión</a:t>
            </a:r>
            <a:r>
              <a:rPr lang="en-US" dirty="0" smtClean="0"/>
              <a:t>, ¿</a:t>
            </a:r>
            <a:r>
              <a:rPr lang="en-US" dirty="0" err="1" smtClean="0"/>
              <a:t>cuantos</a:t>
            </a:r>
            <a:r>
              <a:rPr lang="en-US" dirty="0" smtClean="0"/>
              <a:t> </a:t>
            </a:r>
            <a:r>
              <a:rPr lang="en-US" dirty="0" err="1" smtClean="0"/>
              <a:t>años</a:t>
            </a:r>
            <a:r>
              <a:rPr lang="en-US" dirty="0" smtClean="0"/>
              <a:t> </a:t>
            </a:r>
            <a:r>
              <a:rPr lang="en-US" dirty="0" err="1" smtClean="0"/>
              <a:t>tiene</a:t>
            </a:r>
            <a:r>
              <a:rPr lang="en-US" dirty="0" smtClean="0"/>
              <a:t> </a:t>
            </a:r>
            <a:r>
              <a:rPr lang="en-US" dirty="0" err="1" smtClean="0"/>
              <a:t>una</a:t>
            </a:r>
            <a:r>
              <a:rPr lang="en-US" dirty="0" smtClean="0"/>
              <a:t> persona </a:t>
            </a:r>
            <a:r>
              <a:rPr lang="en-US" dirty="0" err="1" smtClean="0"/>
              <a:t>vieja</a:t>
            </a:r>
            <a:r>
              <a:rPr lang="en-US" dirty="0" smtClean="0"/>
              <a:t>?</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11392"/>
          </a:xfrm>
        </p:spPr>
        <p:txBody>
          <a:bodyPr/>
          <a:lstStyle/>
          <a:p>
            <a:r>
              <a:rPr lang="en-US" dirty="0" smtClean="0"/>
              <a:t>¿</a:t>
            </a:r>
            <a:r>
              <a:rPr lang="en-US" dirty="0" err="1" smtClean="0"/>
              <a:t>Qué</a:t>
            </a:r>
            <a:r>
              <a:rPr lang="en-US" dirty="0" smtClean="0"/>
              <a:t> </a:t>
            </a:r>
            <a:r>
              <a:rPr lang="en-US" dirty="0" err="1" smtClean="0"/>
              <a:t>tiempo</a:t>
            </a:r>
            <a:r>
              <a:rPr lang="en-US" dirty="0" smtClean="0"/>
              <a:t> </a:t>
            </a:r>
            <a:r>
              <a:rPr lang="en-US" dirty="0" err="1" smtClean="0"/>
              <a:t>hace</a:t>
            </a:r>
            <a:r>
              <a:rPr lang="en-US" dirty="0" smtClean="0"/>
              <a:t>?</a:t>
            </a:r>
            <a:br>
              <a:rPr lang="en-US" dirty="0" smtClean="0"/>
            </a:br>
            <a:r>
              <a:rPr lang="en-US" i="1" dirty="0" smtClean="0"/>
              <a:t>What is the weather like?</a:t>
            </a:r>
            <a:br>
              <a:rPr lang="en-US" i="1" dirty="0" smtClean="0"/>
            </a:br>
            <a:r>
              <a:rPr lang="en-US" i="1" dirty="0" smtClean="0"/>
              <a:t/>
            </a:r>
            <a:br>
              <a:rPr lang="en-US" i="1" dirty="0" smtClean="0"/>
            </a:br>
            <a:r>
              <a:rPr lang="en-US" dirty="0" smtClean="0"/>
              <a:t/>
            </a:r>
            <a:br>
              <a:rPr lang="en-US" dirty="0" smtClean="0"/>
            </a:br>
            <a:r>
              <a:rPr lang="en-US" dirty="0" smtClean="0"/>
              <a:t/>
            </a:r>
            <a:br>
              <a:rPr lang="en-US" dirty="0" smtClean="0"/>
            </a:br>
            <a:endParaRPr lang="en-US" i="1" dirty="0"/>
          </a:p>
        </p:txBody>
      </p:sp>
      <p:graphicFrame>
        <p:nvGraphicFramePr>
          <p:cNvPr id="4" name="Table 3"/>
          <p:cNvGraphicFramePr>
            <a:graphicFrameLocks noGrp="1"/>
          </p:cNvGraphicFramePr>
          <p:nvPr/>
        </p:nvGraphicFramePr>
        <p:xfrm>
          <a:off x="1198742" y="3887878"/>
          <a:ext cx="6096000" cy="457200"/>
        </p:xfrm>
        <a:graphic>
          <a:graphicData uri="http://schemas.openxmlformats.org/drawingml/2006/table">
            <a:tbl>
              <a:tblPr firstRow="1" bandRow="1">
                <a:tableStyleId>{5C22544A-7EE6-4342-B048-85BDC9FD1C3A}</a:tableStyleId>
              </a:tblPr>
              <a:tblGrid>
                <a:gridCol w="6096000"/>
              </a:tblGrid>
              <a:tr h="0">
                <a:tc>
                  <a:txBody>
                    <a:bodyPr/>
                    <a:lstStyle/>
                    <a:p>
                      <a:r>
                        <a:rPr lang="en-US" dirty="0" smtClean="0"/>
                        <a:t>                                      </a:t>
                      </a:r>
                      <a:r>
                        <a:rPr lang="en-US" sz="2400" dirty="0" err="1" smtClean="0">
                          <a:solidFill>
                            <a:srgbClr val="FF0000"/>
                          </a:solidFill>
                        </a:rPr>
                        <a:t>Tiempo</a:t>
                      </a:r>
                      <a:r>
                        <a:rPr lang="en-US" sz="2400" dirty="0" smtClean="0">
                          <a:solidFill>
                            <a:srgbClr val="FF0000"/>
                          </a:solidFill>
                        </a:rPr>
                        <a:t> Worksheet</a:t>
                      </a:r>
                      <a:endParaRPr lang="en-US" sz="2400" dirty="0">
                        <a:solidFill>
                          <a:srgbClr val="FF0000"/>
                        </a:solidFill>
                      </a:endParaRPr>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Hace</a:t>
            </a:r>
            <a:r>
              <a:rPr lang="en-US" dirty="0" smtClean="0"/>
              <a:t> (mucho) </a:t>
            </a:r>
            <a:r>
              <a:rPr lang="en-US" dirty="0" err="1" smtClean="0"/>
              <a:t>frío</a:t>
            </a:r>
            <a:r>
              <a:rPr lang="en-US" dirty="0" smtClean="0"/>
              <a:t>- its (very) cold</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282669" y="1417638"/>
            <a:ext cx="6477050" cy="4851536"/>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Hace</a:t>
            </a:r>
            <a:r>
              <a:rPr lang="en-US" dirty="0" smtClean="0"/>
              <a:t> (mucho) </a:t>
            </a:r>
            <a:r>
              <a:rPr lang="en-US" dirty="0" err="1" smtClean="0"/>
              <a:t>calor</a:t>
            </a:r>
            <a:r>
              <a:rPr lang="en-US" dirty="0" smtClean="0"/>
              <a:t>- its (very) hot</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750414" y="1417638"/>
            <a:ext cx="5591116" cy="4936089"/>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Hace</a:t>
            </a:r>
            <a:r>
              <a:rPr lang="en-US" dirty="0" smtClean="0"/>
              <a:t> sol- its sunny</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501523" y="1600200"/>
            <a:ext cx="6416512" cy="4583223"/>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Está</a:t>
            </a:r>
            <a:r>
              <a:rPr lang="en-US" dirty="0" smtClean="0"/>
              <a:t> fresco- its cool/brisk</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415881" y="1600200"/>
            <a:ext cx="6061376" cy="3405723"/>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Está</a:t>
            </a:r>
            <a:r>
              <a:rPr lang="en-US" dirty="0" smtClean="0"/>
              <a:t> </a:t>
            </a:r>
            <a:r>
              <a:rPr lang="en-US" dirty="0" err="1" smtClean="0"/>
              <a:t>nublado</a:t>
            </a:r>
            <a:r>
              <a:rPr lang="en-US" dirty="0" smtClean="0"/>
              <a:t>- its cloudy</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607927" y="1230938"/>
            <a:ext cx="6535378" cy="4895225"/>
          </a:xfrm>
          <a:prstGeom prst="rect">
            <a:avLst/>
          </a:prstGeom>
        </p:spPr>
      </p:pic>
      <p:sp>
        <p:nvSpPr>
          <p:cNvPr id="5" name="TextBox 4"/>
          <p:cNvSpPr txBox="1"/>
          <p:nvPr/>
        </p:nvSpPr>
        <p:spPr>
          <a:xfrm>
            <a:off x="3981846" y="3949836"/>
            <a:ext cx="622686" cy="584776"/>
          </a:xfrm>
          <a:prstGeom prst="rect">
            <a:avLst/>
          </a:prstGeom>
          <a:noFill/>
        </p:spPr>
        <p:txBody>
          <a:bodyPr wrap="none" rtlCol="0">
            <a:spAutoFit/>
          </a:bodyPr>
          <a:lstStyle/>
          <a:p>
            <a:r>
              <a:rPr lang="en-US" sz="3200" dirty="0" err="1" smtClean="0">
                <a:solidFill>
                  <a:schemeClr val="accent4"/>
                </a:solidFill>
                <a:latin typeface="Wingdings"/>
                <a:ea typeface="Wingdings"/>
                <a:cs typeface="Wingdings"/>
              </a:rPr>
              <a:t></a:t>
            </a:r>
            <a:endParaRPr lang="en-US" sz="3200" dirty="0">
              <a:solidFill>
                <a:schemeClr val="accent4"/>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Llueve</a:t>
            </a:r>
            <a:r>
              <a:rPr lang="en-US" dirty="0" smtClean="0"/>
              <a:t> mucho- it rains a lot</a:t>
            </a:r>
            <a:endParaRPr lang="en-US" dirty="0"/>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1824765" y="1600200"/>
            <a:ext cx="6042394" cy="452596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69016"/>
          </a:xfrm>
        </p:spPr>
        <p:txBody>
          <a:bodyPr/>
          <a:lstStyle/>
          <a:p>
            <a:r>
              <a:rPr lang="en-US" dirty="0" err="1" smtClean="0"/>
              <a:t>Ejemplos</a:t>
            </a:r>
            <a:r>
              <a:rPr lang="en-US" dirty="0" smtClean="0"/>
              <a:t>:</a:t>
            </a:r>
            <a:br>
              <a:rPr lang="en-US" dirty="0" smtClean="0"/>
            </a:br>
            <a:r>
              <a:rPr lang="en-US" dirty="0" smtClean="0"/>
              <a:t>¿</a:t>
            </a:r>
            <a:r>
              <a:rPr lang="en-US" dirty="0" err="1" smtClean="0"/>
              <a:t>Vienen</a:t>
            </a:r>
            <a:r>
              <a:rPr lang="en-US" dirty="0" smtClean="0"/>
              <a:t> </a:t>
            </a:r>
            <a:r>
              <a:rPr lang="en-US" dirty="0" err="1" smtClean="0"/>
              <a:t>ustedes</a:t>
            </a:r>
            <a:r>
              <a:rPr lang="en-US" dirty="0" smtClean="0"/>
              <a:t> a mi fiesta de </a:t>
            </a:r>
            <a:r>
              <a:rPr lang="en-US" dirty="0" err="1" smtClean="0"/>
              <a:t>cumpleaños</a:t>
            </a:r>
            <a:r>
              <a:rPr lang="en-US" dirty="0" smtClean="0"/>
              <a:t>?</a:t>
            </a:r>
            <a:br>
              <a:rPr lang="en-US" dirty="0" smtClean="0"/>
            </a:br>
            <a:r>
              <a:rPr lang="en-US" i="1" dirty="0" smtClean="0"/>
              <a:t>Are you coming you my birthday party?</a:t>
            </a:r>
            <a:br>
              <a:rPr lang="en-US" i="1" dirty="0" smtClean="0"/>
            </a:br>
            <a:r>
              <a:rPr lang="en-US" dirty="0" smtClean="0"/>
              <a:t>¡Claro, </a:t>
            </a:r>
            <a:r>
              <a:rPr lang="en-US" dirty="0" err="1" smtClean="0"/>
              <a:t>venimos</a:t>
            </a:r>
            <a:r>
              <a:rPr lang="en-US" dirty="0" smtClean="0"/>
              <a:t>! Maria </a:t>
            </a:r>
            <a:r>
              <a:rPr lang="en-US" dirty="0" err="1" smtClean="0"/>
              <a:t>también</a:t>
            </a:r>
            <a:r>
              <a:rPr lang="en-US" dirty="0" smtClean="0"/>
              <a:t> </a:t>
            </a:r>
            <a:r>
              <a:rPr lang="en-US" dirty="0" err="1" smtClean="0"/>
              <a:t>viene</a:t>
            </a:r>
            <a:r>
              <a:rPr lang="en-US" dirty="0" smtClean="0"/>
              <a:t>.</a:t>
            </a:r>
            <a:br>
              <a:rPr lang="en-US" dirty="0" smtClean="0"/>
            </a:br>
            <a:r>
              <a:rPr lang="en-US" i="1" dirty="0" smtClean="0"/>
              <a:t>Of course we are coming! Maria is coming too.</a:t>
            </a:r>
            <a:endParaRPr lang="en-US" i="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Nieva</a:t>
            </a:r>
            <a:r>
              <a:rPr lang="en-US" dirty="0" smtClean="0"/>
              <a:t> mucho- it snows a lot</a:t>
            </a:r>
            <a:endParaRPr lang="en-US" dirty="0"/>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1162019" y="1600200"/>
            <a:ext cx="6594788" cy="4293729"/>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Está</a:t>
            </a:r>
            <a:r>
              <a:rPr lang="en-US" dirty="0" smtClean="0"/>
              <a:t> </a:t>
            </a:r>
            <a:r>
              <a:rPr lang="en-US" dirty="0" err="1" smtClean="0"/>
              <a:t>lloviendo</a:t>
            </a:r>
            <a:r>
              <a:rPr lang="en-US" dirty="0" smtClean="0"/>
              <a:t>- its raining</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855742" y="1657771"/>
            <a:ext cx="5965534" cy="4468392"/>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Está</a:t>
            </a:r>
            <a:r>
              <a:rPr lang="en-US" dirty="0" smtClean="0"/>
              <a:t> </a:t>
            </a:r>
            <a:r>
              <a:rPr lang="en-US" dirty="0" err="1" smtClean="0"/>
              <a:t>nevando</a:t>
            </a:r>
            <a:r>
              <a:rPr lang="en-US" dirty="0" smtClean="0"/>
              <a:t>- its snowing</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021310" y="1600199"/>
            <a:ext cx="5601440" cy="4525963"/>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6"/>
            <a:ext cx="8229600" cy="6583363"/>
          </a:xfrm>
        </p:spPr>
        <p:txBody>
          <a:bodyPr>
            <a:normAutofit fontScale="90000"/>
          </a:bodyPr>
          <a:lstStyle/>
          <a:p>
            <a:r>
              <a:rPr lang="en-US" sz="3600" dirty="0" smtClean="0"/>
              <a:t>OK, in groups of 3,</a:t>
            </a:r>
            <a:br>
              <a:rPr lang="en-US" sz="3600" dirty="0" smtClean="0"/>
            </a:br>
            <a:r>
              <a:rPr lang="en-US" sz="3600" dirty="0" smtClean="0"/>
              <a:t>one of you will be the teacher, the other 2 will be the students.</a:t>
            </a:r>
            <a:br>
              <a:rPr lang="en-US" sz="3600" dirty="0" smtClean="0"/>
            </a:br>
            <a:r>
              <a:rPr lang="en-US" sz="3600" dirty="0" smtClean="0"/>
              <a:t>The teacher will ask what the weather is like in a location, and the students have to say what the weather is like. Whoever says it first gets a point.</a:t>
            </a:r>
            <a:br>
              <a:rPr lang="en-US" sz="3600" dirty="0" smtClean="0"/>
            </a:br>
            <a:r>
              <a:rPr lang="en-US" sz="3600" dirty="0" smtClean="0"/>
              <a:t>Ex:</a:t>
            </a:r>
            <a:br>
              <a:rPr lang="en-US" sz="3600" dirty="0" smtClean="0"/>
            </a:br>
            <a:r>
              <a:rPr lang="en-US" sz="3600" dirty="0" smtClean="0"/>
              <a:t>Teacher: </a:t>
            </a:r>
            <a:r>
              <a:rPr lang="en-US" sz="3600" dirty="0" err="1" smtClean="0"/>
              <a:t>Cómo</a:t>
            </a:r>
            <a:r>
              <a:rPr lang="en-US" sz="3600" dirty="0" smtClean="0"/>
              <a:t> </a:t>
            </a:r>
            <a:r>
              <a:rPr lang="en-US" sz="3600" dirty="0" err="1" smtClean="0"/>
              <a:t>está</a:t>
            </a:r>
            <a:r>
              <a:rPr lang="en-US" sz="3600" dirty="0" smtClean="0"/>
              <a:t> el </a:t>
            </a:r>
            <a:r>
              <a:rPr lang="en-US" sz="3600" dirty="0" err="1" smtClean="0"/>
              <a:t>tiempo</a:t>
            </a:r>
            <a:r>
              <a:rPr lang="en-US" sz="3600" dirty="0" smtClean="0"/>
              <a:t> en Alaska…</a:t>
            </a:r>
            <a:br>
              <a:rPr lang="en-US" sz="3600" dirty="0" smtClean="0"/>
            </a:br>
            <a:r>
              <a:rPr lang="en-US" sz="3600" dirty="0" smtClean="0"/>
              <a:t>Students: </a:t>
            </a:r>
            <a:r>
              <a:rPr lang="en-US" sz="3600" dirty="0" err="1" smtClean="0"/>
              <a:t>Hace</a:t>
            </a:r>
            <a:r>
              <a:rPr lang="en-US" sz="3600" dirty="0" smtClean="0"/>
              <a:t> </a:t>
            </a:r>
            <a:r>
              <a:rPr lang="en-US" sz="3600" dirty="0" err="1" smtClean="0"/>
              <a:t>Frío</a:t>
            </a:r>
            <a:r>
              <a:rPr lang="en-US" sz="3600" dirty="0" smtClean="0"/>
              <a:t>!</a:t>
            </a:r>
            <a:br>
              <a:rPr lang="en-US" sz="3600" dirty="0" smtClean="0"/>
            </a:br>
            <a:r>
              <a:rPr lang="en-US" sz="3600" dirty="0" err="1" smtClean="0"/>
              <a:t>Nieve</a:t>
            </a:r>
            <a:r>
              <a:rPr lang="en-US" sz="3600" dirty="0" smtClean="0"/>
              <a:t> Mucho!</a:t>
            </a:r>
            <a:br>
              <a:rPr lang="en-US" sz="3600" dirty="0" smtClean="0"/>
            </a:br>
            <a:endParaRPr lang="en-US" sz="36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38037"/>
          </a:xfrm>
        </p:spPr>
        <p:txBody>
          <a:bodyPr>
            <a:noAutofit/>
          </a:bodyPr>
          <a:lstStyle/>
          <a:p>
            <a:r>
              <a:rPr lang="en-US" sz="2800" u="sng" dirty="0" err="1" smtClean="0"/>
              <a:t>Diálogo</a:t>
            </a:r>
            <a:r>
              <a:rPr lang="en-US" sz="2800" u="sng" dirty="0" smtClean="0"/>
              <a:t> original</a:t>
            </a:r>
            <a:r>
              <a:rPr lang="en-US" sz="2800" dirty="0" smtClean="0"/>
              <a:t/>
            </a:r>
            <a:br>
              <a:rPr lang="en-US" sz="2800" dirty="0" smtClean="0"/>
            </a:br>
            <a:r>
              <a:rPr lang="en-US" sz="2800" dirty="0" smtClean="0"/>
              <a:t>Working alone, write a letter to a friend. Mention at least two specific dates. And use the following </a:t>
            </a:r>
            <a:r>
              <a:rPr lang="en-US" sz="2800" dirty="0" err="1" smtClean="0"/>
              <a:t>vocab</a:t>
            </a:r>
            <a:r>
              <a:rPr lang="en-US" sz="2800" dirty="0" smtClean="0"/>
              <a:t> words:</a:t>
            </a:r>
            <a:br>
              <a:rPr lang="en-US" sz="2800" dirty="0" smtClean="0"/>
            </a:br>
            <a:r>
              <a:rPr lang="en-US" sz="2800" dirty="0" err="1" smtClean="0"/>
              <a:t>Venir</a:t>
            </a:r>
            <a:r>
              <a:rPr lang="en-US" sz="2800" dirty="0" smtClean="0"/>
              <a:t>, </a:t>
            </a:r>
            <a:r>
              <a:rPr lang="en-US" sz="2800" dirty="0" err="1" smtClean="0"/>
              <a:t>I</a:t>
            </a:r>
            <a:r>
              <a:rPr lang="en-US" sz="2800" smtClean="0"/>
              <a:t>r</a:t>
            </a:r>
            <a:r>
              <a:rPr lang="en-US" sz="2800" dirty="0" smtClean="0"/>
              <a:t>, </a:t>
            </a:r>
            <a:r>
              <a:rPr lang="en-US" sz="2800" dirty="0" err="1" smtClean="0"/>
              <a:t>Tener</a:t>
            </a:r>
            <a:r>
              <a:rPr lang="en-US" sz="2800" dirty="0" smtClean="0"/>
              <a:t>, </a:t>
            </a:r>
            <a:r>
              <a:rPr lang="en-US" sz="2800" dirty="0" err="1" smtClean="0"/>
              <a:t>Cumplir</a:t>
            </a:r>
            <a:r>
              <a:rPr lang="en-US" sz="2800" dirty="0" smtClean="0"/>
              <a:t>, </a:t>
            </a:r>
            <a:r>
              <a:rPr lang="en-US" sz="2800" dirty="0" err="1" smtClean="0"/>
              <a:t>Años</a:t>
            </a:r>
            <a:r>
              <a:rPr lang="en-US" sz="2800" dirty="0" smtClean="0"/>
              <a:t>, </a:t>
            </a:r>
            <a:r>
              <a:rPr lang="en-US" sz="2800" dirty="0" err="1" smtClean="0"/>
              <a:t>Joven</a:t>
            </a:r>
            <a:r>
              <a:rPr lang="en-US" sz="2800" dirty="0" smtClean="0"/>
              <a:t>, Viejo, </a:t>
            </a:r>
            <a:r>
              <a:rPr lang="en-US" sz="2800" dirty="0" err="1" smtClean="0"/>
              <a:t>Gustar</a:t>
            </a:r>
            <a:r>
              <a:rPr lang="en-US" sz="2800" dirty="0" smtClean="0"/>
              <a:t>, </a:t>
            </a:r>
            <a:r>
              <a:rPr lang="en-US" sz="2800" dirty="0" err="1" smtClean="0"/>
              <a:t>Celebrar</a:t>
            </a:r>
            <a:r>
              <a:rPr lang="en-US" sz="2800" dirty="0" smtClean="0"/>
              <a:t>, weather </a:t>
            </a:r>
            <a:r>
              <a:rPr lang="en-US" sz="2800" dirty="0" err="1" smtClean="0"/>
              <a:t>vocab</a:t>
            </a:r>
            <a:r>
              <a:rPr lang="en-US" sz="2800" dirty="0" smtClean="0"/>
              <a:t/>
            </a:r>
            <a:br>
              <a:rPr lang="en-US" sz="2800" dirty="0" smtClean="0"/>
            </a:br>
            <a:r>
              <a:rPr lang="en-US" sz="2800" dirty="0" smtClean="0"/>
              <a:t> Topics: </a:t>
            </a:r>
            <a:br>
              <a:rPr lang="en-US" sz="2800" dirty="0" smtClean="0"/>
            </a:br>
            <a:r>
              <a:rPr lang="en-US" sz="2800" dirty="0" smtClean="0"/>
              <a:t>What you are going to do this weekend if the weather is a certain way, what you will do if it is not</a:t>
            </a:r>
            <a:br>
              <a:rPr lang="en-US" sz="2800" dirty="0" smtClean="0"/>
            </a:br>
            <a:r>
              <a:rPr lang="en-US" sz="2800" dirty="0" smtClean="0"/>
              <a:t>What you want to do for your birthday</a:t>
            </a:r>
            <a:br>
              <a:rPr lang="en-US" sz="2800" dirty="0" smtClean="0"/>
            </a:br>
            <a:r>
              <a:rPr lang="en-US" sz="2800" dirty="0" smtClean="0"/>
              <a:t>Your favorite month of the year, and why</a:t>
            </a:r>
            <a:br>
              <a:rPr lang="en-US" sz="2800" dirty="0" smtClean="0"/>
            </a:br>
            <a:r>
              <a:rPr lang="en-US" sz="2800" dirty="0" smtClean="0"/>
              <a:t>Your favorite holiday, when it is, and why you like it</a:t>
            </a:r>
            <a:br>
              <a:rPr lang="en-US" sz="2800" dirty="0" smtClean="0"/>
            </a:br>
            <a:r>
              <a:rPr lang="en-US" sz="2800" dirty="0" smtClean="0"/>
              <a:t> The family you will see at a celebration, and what they are like</a:t>
            </a:r>
            <a:endParaRPr lang="en-US"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354891"/>
          </a:xfrm>
        </p:spPr>
        <p:txBody>
          <a:bodyPr/>
          <a:lstStyle/>
          <a:p>
            <a:r>
              <a:rPr lang="en-US" dirty="0" smtClean="0"/>
              <a:t>In Spanish, the present tense can be used to express the not so distant future, as long as a future time expression is used, aka tomorrow, a day of the week, etc.</a:t>
            </a:r>
            <a:br>
              <a:rPr lang="en-US" dirty="0" smtClean="0"/>
            </a:b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64924"/>
          </a:xfrm>
        </p:spPr>
        <p:txBody>
          <a:bodyPr>
            <a:normAutofit fontScale="90000"/>
          </a:bodyPr>
          <a:lstStyle/>
          <a:p>
            <a:r>
              <a:rPr lang="en-US" sz="3556" dirty="0" smtClean="0"/>
              <a:t/>
            </a:r>
            <a:br>
              <a:rPr lang="en-US" sz="3556" dirty="0" smtClean="0"/>
            </a:br>
            <a:r>
              <a:rPr lang="en-US" sz="3556" dirty="0" smtClean="0"/>
              <a:t/>
            </a:r>
            <a:br>
              <a:rPr lang="en-US" sz="3556" dirty="0" smtClean="0"/>
            </a:br>
            <a:r>
              <a:rPr lang="en-US" sz="3556" dirty="0" smtClean="0"/>
              <a:t/>
            </a:r>
            <a:br>
              <a:rPr lang="en-US" sz="3556" dirty="0" smtClean="0"/>
            </a:br>
            <a:r>
              <a:rPr lang="en-US" sz="3556" dirty="0" err="1" smtClean="0"/>
              <a:t>Ejemplos</a:t>
            </a:r>
            <a:r>
              <a:rPr lang="en-US" sz="3556" dirty="0" smtClean="0"/>
              <a:t>:</a:t>
            </a:r>
            <a:br>
              <a:rPr lang="en-US" sz="3556" dirty="0" smtClean="0"/>
            </a:br>
            <a:r>
              <a:rPr lang="en-US" sz="3556" dirty="0" err="1" smtClean="0"/>
              <a:t>Ellos</a:t>
            </a:r>
            <a:r>
              <a:rPr lang="en-US" sz="3556" dirty="0" smtClean="0"/>
              <a:t> </a:t>
            </a:r>
            <a:r>
              <a:rPr lang="en-US" sz="3556" dirty="0" err="1" smtClean="0"/>
              <a:t>vienen</a:t>
            </a:r>
            <a:r>
              <a:rPr lang="en-US" sz="3556" dirty="0" smtClean="0"/>
              <a:t> a la fiesta el </a:t>
            </a:r>
            <a:r>
              <a:rPr lang="en-US" sz="3556" dirty="0" err="1" smtClean="0"/>
              <a:t>viernes</a:t>
            </a:r>
            <a:r>
              <a:rPr lang="en-US" sz="3556" dirty="0" smtClean="0"/>
              <a:t>.</a:t>
            </a:r>
            <a:br>
              <a:rPr lang="en-US" sz="3556" dirty="0" smtClean="0"/>
            </a:br>
            <a:r>
              <a:rPr lang="en-US" sz="3556" i="1" dirty="0" smtClean="0"/>
              <a:t>They are coming to the party on Friday.</a:t>
            </a:r>
            <a:r>
              <a:rPr lang="en-US" sz="3556" dirty="0" smtClean="0"/>
              <a:t/>
            </a:r>
            <a:br>
              <a:rPr lang="en-US" sz="3556" dirty="0" smtClean="0"/>
            </a:br>
            <a:r>
              <a:rPr lang="en-US" sz="3556" dirty="0" err="1" smtClean="0"/>
              <a:t>Mañana</a:t>
            </a:r>
            <a:r>
              <a:rPr lang="en-US" sz="3556" dirty="0" smtClean="0"/>
              <a:t> </a:t>
            </a:r>
            <a:r>
              <a:rPr lang="en-US" sz="3556" dirty="0" err="1" smtClean="0"/>
              <a:t>escribo</a:t>
            </a:r>
            <a:r>
              <a:rPr lang="en-US" sz="3556" dirty="0" smtClean="0"/>
              <a:t> </a:t>
            </a:r>
            <a:r>
              <a:rPr lang="en-US" sz="3556" dirty="0" err="1" smtClean="0"/>
              <a:t>una</a:t>
            </a:r>
            <a:r>
              <a:rPr lang="en-US" sz="3556" dirty="0" smtClean="0"/>
              <a:t> </a:t>
            </a:r>
            <a:r>
              <a:rPr lang="en-US" sz="3556" dirty="0" err="1" smtClean="0"/>
              <a:t>carta</a:t>
            </a:r>
            <a:r>
              <a:rPr lang="en-US" sz="3556" dirty="0" smtClean="0"/>
              <a:t> a mi </a:t>
            </a:r>
            <a:r>
              <a:rPr lang="en-US" sz="3556" dirty="0" err="1" smtClean="0"/>
              <a:t>abuela</a:t>
            </a:r>
            <a:r>
              <a:rPr lang="en-US" sz="3556" dirty="0" smtClean="0"/>
              <a:t>.</a:t>
            </a:r>
            <a:br>
              <a:rPr lang="en-US" sz="3556" dirty="0" smtClean="0"/>
            </a:br>
            <a:r>
              <a:rPr lang="en-US" sz="3556" i="1" dirty="0" smtClean="0"/>
              <a:t>Tomorrow I will write a letter to my grandmother.</a:t>
            </a:r>
            <a:r>
              <a:rPr lang="en-US" sz="3556" dirty="0" smtClean="0"/>
              <a:t/>
            </a:r>
            <a:br>
              <a:rPr lang="en-US" sz="3556" dirty="0" smtClean="0"/>
            </a:br>
            <a:r>
              <a:rPr lang="en-US" sz="3556" dirty="0" smtClean="0"/>
              <a:t>¿</a:t>
            </a:r>
            <a:r>
              <a:rPr lang="en-US" sz="3556" dirty="0" err="1" smtClean="0"/>
              <a:t>Tú</a:t>
            </a:r>
            <a:r>
              <a:rPr lang="en-US" sz="3556" dirty="0" smtClean="0"/>
              <a:t> </a:t>
            </a:r>
            <a:r>
              <a:rPr lang="en-US" sz="3556" dirty="0" err="1" smtClean="0"/>
              <a:t>estás</a:t>
            </a:r>
            <a:r>
              <a:rPr lang="en-US" sz="3556" dirty="0" smtClean="0"/>
              <a:t> en casa </a:t>
            </a:r>
            <a:r>
              <a:rPr lang="en-US" sz="3556" dirty="0" err="1" smtClean="0"/>
              <a:t>mañana</a:t>
            </a:r>
            <a:r>
              <a:rPr lang="en-US" sz="3556" dirty="0" smtClean="0"/>
              <a:t>?</a:t>
            </a:r>
            <a:br>
              <a:rPr lang="en-US" sz="3556" dirty="0" smtClean="0"/>
            </a:br>
            <a:r>
              <a:rPr lang="en-US" sz="3556" i="1" dirty="0" smtClean="0"/>
              <a:t>Will you be home tomorrow?</a:t>
            </a:r>
            <a:r>
              <a:rPr lang="en-US" sz="3556" dirty="0" smtClean="0"/>
              <a:t/>
            </a:r>
            <a:br>
              <a:rPr lang="en-US" sz="3556" dirty="0" smtClean="0"/>
            </a:br>
            <a:r>
              <a:rPr lang="en-US" sz="3556" dirty="0" smtClean="0"/>
              <a:t>Elvira-Lolita </a:t>
            </a:r>
            <a:r>
              <a:rPr lang="en-US" sz="3556" dirty="0" err="1" smtClean="0"/>
              <a:t>va</a:t>
            </a:r>
            <a:r>
              <a:rPr lang="en-US" sz="3556" dirty="0" smtClean="0"/>
              <a:t> a </a:t>
            </a:r>
            <a:r>
              <a:rPr lang="en-US" sz="3556" dirty="0" err="1" smtClean="0"/>
              <a:t>celebrar</a:t>
            </a:r>
            <a:r>
              <a:rPr lang="en-US" sz="3556" dirty="0" smtClean="0"/>
              <a:t> </a:t>
            </a:r>
            <a:r>
              <a:rPr lang="en-US" sz="3556" dirty="0" err="1" smtClean="0"/>
              <a:t>su</a:t>
            </a:r>
            <a:r>
              <a:rPr lang="en-US" sz="3556" dirty="0" smtClean="0"/>
              <a:t> </a:t>
            </a:r>
            <a:r>
              <a:rPr lang="en-US" sz="3556" dirty="0" err="1" smtClean="0"/>
              <a:t>cumpleaños</a:t>
            </a:r>
            <a:r>
              <a:rPr lang="en-US" sz="3556" dirty="0" smtClean="0"/>
              <a:t> </a:t>
            </a:r>
            <a:r>
              <a:rPr lang="en-US" sz="3556" dirty="0" err="1" smtClean="0"/>
              <a:t>mañana</a:t>
            </a:r>
            <a:r>
              <a:rPr lang="en-US" sz="3556" dirty="0" smtClean="0"/>
              <a:t/>
            </a:r>
            <a:br>
              <a:rPr lang="en-US" sz="3556" dirty="0" smtClean="0"/>
            </a:br>
            <a:r>
              <a:rPr lang="en-US" sz="3556" i="1" dirty="0" smtClean="0"/>
              <a:t>Elvira-Lolita is going to celebrate her birthday tomorrow </a:t>
            </a:r>
            <a:r>
              <a:rPr lang="en-US" i="1" dirty="0" smtClean="0"/>
              <a:t/>
            </a:r>
            <a:br>
              <a:rPr lang="en-US" i="1" dirty="0" smtClean="0"/>
            </a:br>
            <a:endParaRPr lang="en-US"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0"/>
          </a:xfrm>
        </p:spPr>
        <p:txBody>
          <a:bodyPr>
            <a:normAutofit fontScale="90000"/>
          </a:bodyPr>
          <a:lstStyle/>
          <a:p>
            <a:pPr algn="l"/>
            <a:r>
              <a:rPr lang="en-US" dirty="0" smtClean="0"/>
              <a:t/>
            </a:r>
            <a:br>
              <a:rPr lang="en-US" dirty="0" smtClean="0"/>
            </a:br>
            <a:r>
              <a:rPr lang="en-US" dirty="0" smtClean="0"/>
              <a:t>La </a:t>
            </a:r>
            <a:r>
              <a:rPr lang="en-US" dirty="0" err="1" smtClean="0"/>
              <a:t>Carta</a:t>
            </a:r>
            <a:r>
              <a:rPr lang="en-US" dirty="0" smtClean="0"/>
              <a:t> de </a:t>
            </a:r>
            <a:r>
              <a:rPr lang="en-US" dirty="0" err="1" smtClean="0"/>
              <a:t>Rafa</a:t>
            </a:r>
            <a:r>
              <a:rPr lang="en-US" dirty="0" smtClean="0"/>
              <a:t/>
            </a:r>
            <a:br>
              <a:rPr lang="en-US" dirty="0" smtClean="0"/>
            </a:br>
            <a:r>
              <a:rPr lang="en-US" sz="2400" dirty="0" err="1" smtClean="0"/>
              <a:t>Querida</a:t>
            </a:r>
            <a:r>
              <a:rPr lang="en-US" sz="2400" dirty="0" smtClean="0"/>
              <a:t> </a:t>
            </a:r>
            <a:r>
              <a:rPr lang="en-US" sz="2400" dirty="0" err="1" smtClean="0"/>
              <a:t>Princessa</a:t>
            </a:r>
            <a:r>
              <a:rPr lang="en-US" sz="2400" dirty="0" smtClean="0"/>
              <a:t>, </a:t>
            </a:r>
            <a:br>
              <a:rPr lang="en-US" sz="2400" dirty="0" smtClean="0"/>
            </a:br>
            <a:r>
              <a:rPr lang="en-US" sz="2400" dirty="0" smtClean="0"/>
              <a:t>¿</a:t>
            </a:r>
            <a:r>
              <a:rPr lang="en-US" sz="2400" dirty="0" err="1" smtClean="0"/>
              <a:t>Cómo</a:t>
            </a:r>
            <a:r>
              <a:rPr lang="en-US" sz="2400" dirty="0" smtClean="0"/>
              <a:t> </a:t>
            </a:r>
            <a:r>
              <a:rPr lang="en-US" sz="2400" dirty="0" err="1" smtClean="0"/>
              <a:t>estas</a:t>
            </a:r>
            <a:r>
              <a:rPr lang="en-US" sz="2400" dirty="0" smtClean="0"/>
              <a:t>? </a:t>
            </a:r>
            <a:r>
              <a:rPr lang="en-US" sz="2400" dirty="0" err="1" smtClean="0"/>
              <a:t>Yo</a:t>
            </a:r>
            <a:r>
              <a:rPr lang="en-US" sz="2400" dirty="0" smtClean="0"/>
              <a:t> </a:t>
            </a:r>
            <a:r>
              <a:rPr lang="en-US" sz="2400" dirty="0" err="1" smtClean="0"/>
              <a:t>estoy</a:t>
            </a:r>
            <a:r>
              <a:rPr lang="en-US" sz="2400" dirty="0" smtClean="0"/>
              <a:t> </a:t>
            </a:r>
            <a:r>
              <a:rPr lang="en-US" sz="2400" dirty="0" err="1" smtClean="0"/>
              <a:t>muy</a:t>
            </a:r>
            <a:r>
              <a:rPr lang="en-US" sz="2400" dirty="0" smtClean="0"/>
              <a:t> </a:t>
            </a:r>
            <a:r>
              <a:rPr lang="en-US" sz="2400" dirty="0" err="1" smtClean="0"/>
              <a:t>bien</a:t>
            </a:r>
            <a:r>
              <a:rPr lang="en-US" sz="2400" dirty="0" smtClean="0"/>
              <a:t>. </a:t>
            </a:r>
            <a:r>
              <a:rPr lang="en-US" sz="2400" b="1" dirty="0" smtClean="0"/>
              <a:t>Ayer </a:t>
            </a:r>
            <a:r>
              <a:rPr lang="en-US" sz="2400" b="1" dirty="0" err="1" smtClean="0"/>
              <a:t>fue</a:t>
            </a:r>
            <a:r>
              <a:rPr lang="en-US" sz="2400" b="1" dirty="0" smtClean="0"/>
              <a:t> </a:t>
            </a:r>
            <a:r>
              <a:rPr lang="en-US" sz="2400" dirty="0" smtClean="0"/>
              <a:t>mi </a:t>
            </a:r>
            <a:r>
              <a:rPr lang="en-US" sz="2400" dirty="0" err="1" smtClean="0"/>
              <a:t>cumpleaños</a:t>
            </a:r>
            <a:r>
              <a:rPr lang="en-US" sz="2400" dirty="0" smtClean="0"/>
              <a:t>, </a:t>
            </a:r>
            <a:r>
              <a:rPr lang="en-US" sz="2400" dirty="0" err="1" smtClean="0"/>
              <a:t>fue</a:t>
            </a:r>
            <a:r>
              <a:rPr lang="en-US" sz="2400" dirty="0" smtClean="0"/>
              <a:t> un </a:t>
            </a:r>
            <a:r>
              <a:rPr lang="en-US" sz="2400" dirty="0" err="1" smtClean="0"/>
              <a:t>día</a:t>
            </a:r>
            <a:r>
              <a:rPr lang="en-US" sz="2400" dirty="0" smtClean="0"/>
              <a:t> </a:t>
            </a:r>
            <a:r>
              <a:rPr lang="en-US" sz="2400" dirty="0" err="1" smtClean="0"/>
              <a:t>fantastico</a:t>
            </a:r>
            <a:r>
              <a:rPr lang="en-US" sz="2400" dirty="0" smtClean="0"/>
              <a:t>. </a:t>
            </a:r>
            <a:r>
              <a:rPr lang="en-US" sz="2400" dirty="0" err="1" smtClean="0"/>
              <a:t>Mañana</a:t>
            </a:r>
            <a:r>
              <a:rPr lang="en-US" sz="2400" dirty="0" smtClean="0"/>
              <a:t>, </a:t>
            </a:r>
            <a:r>
              <a:rPr lang="en-US" sz="2400" dirty="0" err="1" smtClean="0"/>
              <a:t>mis</a:t>
            </a:r>
            <a:r>
              <a:rPr lang="en-US" sz="2400" dirty="0" smtClean="0"/>
              <a:t> padres, mi </a:t>
            </a:r>
            <a:r>
              <a:rPr lang="en-US" sz="2400" dirty="0" err="1" smtClean="0"/>
              <a:t>hermano</a:t>
            </a:r>
            <a:r>
              <a:rPr lang="en-US" sz="2400" dirty="0" smtClean="0"/>
              <a:t> mayor, mi </a:t>
            </a:r>
            <a:r>
              <a:rPr lang="en-US" sz="2400" dirty="0" err="1" smtClean="0"/>
              <a:t>hermana</a:t>
            </a:r>
            <a:r>
              <a:rPr lang="en-US" sz="2400" dirty="0" smtClean="0"/>
              <a:t> </a:t>
            </a:r>
            <a:r>
              <a:rPr lang="en-US" sz="2400" dirty="0" err="1" smtClean="0"/>
              <a:t>menor</a:t>
            </a:r>
            <a:r>
              <a:rPr lang="en-US" sz="2400" dirty="0" smtClean="0"/>
              <a:t>, </a:t>
            </a:r>
            <a:r>
              <a:rPr lang="en-US" sz="2400" dirty="0" err="1" smtClean="0"/>
              <a:t>y</a:t>
            </a:r>
            <a:r>
              <a:rPr lang="en-US" sz="2400" dirty="0" smtClean="0"/>
              <a:t> </a:t>
            </a:r>
            <a:r>
              <a:rPr lang="en-US" sz="2400" dirty="0" err="1" smtClean="0"/>
              <a:t>yo</a:t>
            </a:r>
            <a:r>
              <a:rPr lang="en-US" sz="2400" dirty="0" smtClean="0"/>
              <a:t> </a:t>
            </a:r>
            <a:r>
              <a:rPr lang="en-US" sz="2400" dirty="0" err="1" smtClean="0"/>
              <a:t>vamos</a:t>
            </a:r>
            <a:r>
              <a:rPr lang="en-US" sz="2400" dirty="0" smtClean="0"/>
              <a:t> a Bolivia a </a:t>
            </a:r>
            <a:r>
              <a:rPr lang="en-US" sz="2400" dirty="0" err="1" smtClean="0"/>
              <a:t>ver</a:t>
            </a:r>
            <a:r>
              <a:rPr lang="en-US" sz="2400" dirty="0" smtClean="0"/>
              <a:t> </a:t>
            </a:r>
            <a:r>
              <a:rPr lang="en-US" sz="2400" dirty="0" err="1" smtClean="0"/>
              <a:t>mis</a:t>
            </a:r>
            <a:r>
              <a:rPr lang="en-US" sz="2400" dirty="0" smtClean="0"/>
              <a:t> </a:t>
            </a:r>
            <a:r>
              <a:rPr lang="en-US" sz="2400" dirty="0" err="1" smtClean="0"/>
              <a:t>tios</a:t>
            </a:r>
            <a:r>
              <a:rPr lang="en-US" sz="2400" dirty="0" smtClean="0"/>
              <a:t>. </a:t>
            </a:r>
            <a:r>
              <a:rPr lang="en-US" sz="2400" dirty="0" err="1" smtClean="0"/>
              <a:t>Vamos</a:t>
            </a:r>
            <a:r>
              <a:rPr lang="en-US" sz="2400" dirty="0" smtClean="0"/>
              <a:t> a </a:t>
            </a:r>
            <a:r>
              <a:rPr lang="en-US" sz="2400" dirty="0" err="1" smtClean="0"/>
              <a:t>estar</a:t>
            </a:r>
            <a:r>
              <a:rPr lang="en-US" sz="2400" dirty="0" smtClean="0"/>
              <a:t> </a:t>
            </a:r>
            <a:r>
              <a:rPr lang="en-US" sz="2400" dirty="0" err="1" smtClean="0"/>
              <a:t>allí</a:t>
            </a:r>
            <a:r>
              <a:rPr lang="en-US" sz="2400" dirty="0" smtClean="0"/>
              <a:t> </a:t>
            </a:r>
            <a:r>
              <a:rPr lang="en-US" sz="2400" dirty="0" err="1" smtClean="0"/>
              <a:t>hasta</a:t>
            </a:r>
            <a:r>
              <a:rPr lang="en-US" sz="2400" dirty="0" smtClean="0"/>
              <a:t> el </a:t>
            </a:r>
            <a:r>
              <a:rPr lang="en-US" sz="2400" dirty="0" err="1" smtClean="0"/>
              <a:t>domingo</a:t>
            </a:r>
            <a:r>
              <a:rPr lang="en-US" sz="2400" dirty="0" smtClean="0"/>
              <a:t>. </a:t>
            </a:r>
            <a:br>
              <a:rPr lang="en-US" sz="2400" dirty="0" smtClean="0"/>
            </a:br>
            <a:r>
              <a:rPr lang="en-US" sz="2400" dirty="0" smtClean="0"/>
              <a:t>	El </a:t>
            </a:r>
            <a:r>
              <a:rPr lang="en-US" sz="2400" dirty="0" err="1" smtClean="0"/>
              <a:t>jueves</a:t>
            </a:r>
            <a:r>
              <a:rPr lang="en-US" sz="2400" dirty="0" smtClean="0"/>
              <a:t> </a:t>
            </a:r>
            <a:r>
              <a:rPr lang="en-US" sz="2400" dirty="0" err="1" smtClean="0"/>
              <a:t>vamos</a:t>
            </a:r>
            <a:r>
              <a:rPr lang="en-US" sz="2400" dirty="0" smtClean="0"/>
              <a:t> a comer </a:t>
            </a:r>
            <a:r>
              <a:rPr lang="en-US" sz="2400" dirty="0" err="1" smtClean="0"/>
              <a:t>todos</a:t>
            </a:r>
            <a:r>
              <a:rPr lang="en-US" sz="2400" dirty="0" smtClean="0"/>
              <a:t> en casa de mi </a:t>
            </a:r>
            <a:r>
              <a:rPr lang="en-US" sz="2400" dirty="0" err="1" smtClean="0"/>
              <a:t>tio</a:t>
            </a:r>
            <a:r>
              <a:rPr lang="en-US" sz="2400" dirty="0" smtClean="0"/>
              <a:t> </a:t>
            </a:r>
            <a:r>
              <a:rPr lang="en-US" sz="2400" dirty="0" err="1" smtClean="0"/>
              <a:t>para</a:t>
            </a:r>
            <a:r>
              <a:rPr lang="en-US" sz="2400" dirty="0" smtClean="0"/>
              <a:t> </a:t>
            </a:r>
            <a:r>
              <a:rPr lang="en-US" sz="2400" dirty="0" err="1" smtClean="0"/>
              <a:t>celebrar</a:t>
            </a:r>
            <a:r>
              <a:rPr lang="en-US" sz="2400" dirty="0" smtClean="0"/>
              <a:t> </a:t>
            </a:r>
            <a:r>
              <a:rPr lang="en-US" sz="2400" dirty="0" err="1" smtClean="0"/>
              <a:t>su</a:t>
            </a:r>
            <a:r>
              <a:rPr lang="en-US" sz="2400" dirty="0" smtClean="0"/>
              <a:t> </a:t>
            </a:r>
            <a:r>
              <a:rPr lang="en-US" sz="2400" dirty="0" err="1" smtClean="0"/>
              <a:t>cumpleaños</a:t>
            </a:r>
            <a:r>
              <a:rPr lang="en-US" sz="2400" dirty="0" smtClean="0"/>
              <a:t>. Mi </a:t>
            </a:r>
            <a:r>
              <a:rPr lang="en-US" sz="2400" dirty="0" err="1" smtClean="0"/>
              <a:t>tia</a:t>
            </a:r>
            <a:r>
              <a:rPr lang="en-US" sz="2400" dirty="0" smtClean="0"/>
              <a:t> </a:t>
            </a:r>
            <a:r>
              <a:rPr lang="en-US" sz="2400" dirty="0" err="1" smtClean="0"/>
              <a:t>y</a:t>
            </a:r>
            <a:r>
              <a:rPr lang="en-US" sz="2400" dirty="0" smtClean="0"/>
              <a:t> </a:t>
            </a:r>
            <a:r>
              <a:rPr lang="en-US" sz="2400" dirty="0" err="1" smtClean="0"/>
              <a:t>todos</a:t>
            </a:r>
            <a:r>
              <a:rPr lang="en-US" sz="2400" dirty="0" smtClean="0"/>
              <a:t> los </a:t>
            </a:r>
            <a:r>
              <a:rPr lang="en-US" sz="2400" dirty="0" err="1" smtClean="0"/>
              <a:t>primos</a:t>
            </a:r>
            <a:r>
              <a:rPr lang="en-US" sz="2400" dirty="0" smtClean="0"/>
              <a:t> van a </a:t>
            </a:r>
            <a:r>
              <a:rPr lang="en-US" sz="2400" dirty="0" err="1" smtClean="0"/>
              <a:t>estar</a:t>
            </a:r>
            <a:r>
              <a:rPr lang="en-US" sz="2400" dirty="0" smtClean="0"/>
              <a:t> </a:t>
            </a:r>
            <a:r>
              <a:rPr lang="en-US" sz="2400" dirty="0" err="1" smtClean="0"/>
              <a:t>allí</a:t>
            </a:r>
            <a:r>
              <a:rPr lang="en-US" sz="2400" dirty="0" smtClean="0"/>
              <a:t> </a:t>
            </a:r>
            <a:r>
              <a:rPr lang="en-US" sz="2400" dirty="0" err="1" smtClean="0"/>
              <a:t>también</a:t>
            </a:r>
            <a:r>
              <a:rPr lang="en-US" sz="2400" dirty="0" smtClean="0"/>
              <a:t>. ¡</a:t>
            </a:r>
            <a:r>
              <a:rPr lang="en-US" sz="2400" dirty="0" err="1" smtClean="0"/>
              <a:t>Qué</a:t>
            </a:r>
            <a:r>
              <a:rPr lang="en-US" sz="2400" dirty="0" smtClean="0"/>
              <a:t> fiesta! El </a:t>
            </a:r>
            <a:r>
              <a:rPr lang="en-US" sz="2400" dirty="0" err="1" smtClean="0"/>
              <a:t>viernes</a:t>
            </a:r>
            <a:r>
              <a:rPr lang="en-US" sz="2400" dirty="0" smtClean="0"/>
              <a:t> </a:t>
            </a:r>
            <a:r>
              <a:rPr lang="en-US" sz="2400" dirty="0" err="1" smtClean="0"/>
              <a:t>tengo</a:t>
            </a:r>
            <a:r>
              <a:rPr lang="en-US" sz="2400" dirty="0" smtClean="0"/>
              <a:t> </a:t>
            </a:r>
            <a:r>
              <a:rPr lang="en-US" sz="2400" dirty="0" err="1" smtClean="0"/>
              <a:t>otro</a:t>
            </a:r>
            <a:r>
              <a:rPr lang="en-US" sz="2400" dirty="0" smtClean="0"/>
              <a:t> fiesta en casa de </a:t>
            </a:r>
            <a:r>
              <a:rPr lang="en-US" sz="2400" dirty="0" err="1" smtClean="0"/>
              <a:t>mis</a:t>
            </a:r>
            <a:r>
              <a:rPr lang="en-US" sz="2400" dirty="0" smtClean="0"/>
              <a:t> amigos, </a:t>
            </a:r>
            <a:r>
              <a:rPr lang="en-US" sz="2400" dirty="0" err="1" smtClean="0"/>
              <a:t>y</a:t>
            </a:r>
            <a:r>
              <a:rPr lang="en-US" sz="2400" dirty="0" smtClean="0"/>
              <a:t> el </a:t>
            </a:r>
            <a:r>
              <a:rPr lang="en-US" sz="2400" dirty="0" err="1" smtClean="0"/>
              <a:t>sabado</a:t>
            </a:r>
            <a:r>
              <a:rPr lang="en-US" sz="2400" dirty="0" smtClean="0"/>
              <a:t> </a:t>
            </a:r>
            <a:r>
              <a:rPr lang="en-US" sz="2400" dirty="0" err="1" smtClean="0"/>
              <a:t>muy</a:t>
            </a:r>
            <a:r>
              <a:rPr lang="en-US" sz="2400" b="1" dirty="0" smtClean="0"/>
              <a:t> </a:t>
            </a:r>
            <a:r>
              <a:rPr lang="en-US" sz="2400" b="1" dirty="0" err="1" smtClean="0"/>
              <a:t>temprano</a:t>
            </a:r>
            <a:r>
              <a:rPr lang="en-US" sz="2400" dirty="0" smtClean="0"/>
              <a:t> mi </a:t>
            </a:r>
            <a:r>
              <a:rPr lang="en-US" sz="2400" dirty="0" err="1" smtClean="0"/>
              <a:t>tia</a:t>
            </a:r>
            <a:r>
              <a:rPr lang="en-US" sz="2400" dirty="0" smtClean="0"/>
              <a:t> </a:t>
            </a:r>
            <a:r>
              <a:rPr lang="en-US" sz="2400" dirty="0" err="1" smtClean="0"/>
              <a:t>y</a:t>
            </a:r>
            <a:r>
              <a:rPr lang="en-US" sz="2400" dirty="0" smtClean="0"/>
              <a:t> </a:t>
            </a:r>
            <a:r>
              <a:rPr lang="en-US" sz="2400" dirty="0" err="1" smtClean="0"/>
              <a:t>yo</a:t>
            </a:r>
            <a:r>
              <a:rPr lang="en-US" sz="2400" dirty="0" smtClean="0"/>
              <a:t> </a:t>
            </a:r>
            <a:r>
              <a:rPr lang="en-US" sz="2400" dirty="0" err="1" smtClean="0"/>
              <a:t>vamos</a:t>
            </a:r>
            <a:r>
              <a:rPr lang="en-US" sz="2400" dirty="0" smtClean="0"/>
              <a:t> de </a:t>
            </a:r>
            <a:r>
              <a:rPr lang="en-US" sz="2400" dirty="0" err="1" smtClean="0"/>
              <a:t>compras</a:t>
            </a:r>
            <a:r>
              <a:rPr lang="en-US" sz="2400" dirty="0" smtClean="0"/>
              <a:t>. El </a:t>
            </a:r>
            <a:r>
              <a:rPr lang="en-US" sz="2400" dirty="0" err="1" smtClean="0"/>
              <a:t>domingo</a:t>
            </a:r>
            <a:r>
              <a:rPr lang="en-US" sz="2400" dirty="0" smtClean="0"/>
              <a:t> </a:t>
            </a:r>
            <a:r>
              <a:rPr lang="en-US" sz="2400" dirty="0" err="1" smtClean="0"/>
              <a:t>voy</a:t>
            </a:r>
            <a:r>
              <a:rPr lang="en-US" sz="2400" dirty="0" smtClean="0"/>
              <a:t> a un </a:t>
            </a:r>
            <a:r>
              <a:rPr lang="en-US" sz="2400" dirty="0" err="1" smtClean="0"/>
              <a:t>partido</a:t>
            </a:r>
            <a:r>
              <a:rPr lang="en-US" sz="2400" dirty="0" smtClean="0"/>
              <a:t> de </a:t>
            </a:r>
            <a:r>
              <a:rPr lang="en-US" sz="2400" dirty="0" err="1" smtClean="0"/>
              <a:t>béisbol</a:t>
            </a:r>
            <a:r>
              <a:rPr lang="en-US" sz="2400" dirty="0" smtClean="0"/>
              <a:t>.</a:t>
            </a:r>
            <a:br>
              <a:rPr lang="en-US" sz="2400" dirty="0" smtClean="0"/>
            </a:br>
            <a:r>
              <a:rPr lang="en-US" sz="2400" dirty="0" smtClean="0"/>
              <a:t>	Y </a:t>
            </a:r>
            <a:r>
              <a:rPr lang="en-US" sz="2400" dirty="0" err="1" smtClean="0"/>
              <a:t>tú</a:t>
            </a:r>
            <a:r>
              <a:rPr lang="en-US" sz="2400" dirty="0" smtClean="0"/>
              <a:t>, ¿</a:t>
            </a:r>
            <a:r>
              <a:rPr lang="en-US" sz="2400" dirty="0" err="1" smtClean="0"/>
              <a:t>Cuando</a:t>
            </a:r>
            <a:r>
              <a:rPr lang="en-US" sz="2400" dirty="0" smtClean="0"/>
              <a:t> </a:t>
            </a:r>
            <a:r>
              <a:rPr lang="en-US" sz="2400" dirty="0" err="1" smtClean="0"/>
              <a:t>vienes</a:t>
            </a:r>
            <a:r>
              <a:rPr lang="en-US" sz="2400" dirty="0" smtClean="0"/>
              <a:t>? ¿El fin de </a:t>
            </a:r>
            <a:r>
              <a:rPr lang="en-US" sz="2400" dirty="0" err="1" smtClean="0"/>
              <a:t>semana</a:t>
            </a:r>
            <a:r>
              <a:rPr lang="en-US" sz="2400" dirty="0" smtClean="0"/>
              <a:t> </a:t>
            </a:r>
            <a:r>
              <a:rPr lang="en-US" sz="2400" dirty="0" err="1" smtClean="0"/>
              <a:t>que</a:t>
            </a:r>
            <a:r>
              <a:rPr lang="en-US" sz="2400" dirty="0" smtClean="0"/>
              <a:t> </a:t>
            </a:r>
            <a:r>
              <a:rPr lang="en-US" sz="2400" dirty="0" err="1" smtClean="0"/>
              <a:t>viene</a:t>
            </a:r>
            <a:r>
              <a:rPr lang="en-US" sz="2400" dirty="0" smtClean="0"/>
              <a:t> </a:t>
            </a:r>
            <a:r>
              <a:rPr lang="en-US" sz="2400" dirty="0" err="1" smtClean="0"/>
              <a:t>o</a:t>
            </a:r>
            <a:r>
              <a:rPr lang="en-US" sz="2400" dirty="0" smtClean="0"/>
              <a:t> en </a:t>
            </a:r>
            <a:r>
              <a:rPr lang="en-US" sz="2400" dirty="0" err="1" smtClean="0"/>
              <a:t>diciembre</a:t>
            </a:r>
            <a:r>
              <a:rPr lang="en-US" sz="2400" dirty="0" smtClean="0"/>
              <a:t> </a:t>
            </a:r>
            <a:r>
              <a:rPr lang="en-US" sz="2400" dirty="0" err="1" smtClean="0"/>
              <a:t>para</a:t>
            </a:r>
            <a:r>
              <a:rPr lang="en-US" sz="2400" dirty="0" smtClean="0"/>
              <a:t> el </a:t>
            </a:r>
            <a:r>
              <a:rPr lang="en-US" sz="2400" dirty="0" err="1" smtClean="0"/>
              <a:t>januká</a:t>
            </a:r>
            <a:r>
              <a:rPr lang="en-US" sz="2400" dirty="0" smtClean="0"/>
              <a:t>?</a:t>
            </a:r>
            <a:br>
              <a:rPr lang="en-US" sz="2400" dirty="0" smtClean="0"/>
            </a:br>
            <a:r>
              <a:rPr lang="en-US" sz="2400" dirty="0" smtClean="0"/>
              <a:t>	</a:t>
            </a:r>
            <a:r>
              <a:rPr lang="en-US" sz="2400" dirty="0" err="1" smtClean="0"/>
              <a:t>Bueno</a:t>
            </a:r>
            <a:r>
              <a:rPr lang="en-US" sz="2400" dirty="0" smtClean="0"/>
              <a:t>, </a:t>
            </a:r>
            <a:r>
              <a:rPr lang="en-US" sz="2400" dirty="0" err="1" smtClean="0"/>
              <a:t>amiga</a:t>
            </a:r>
            <a:r>
              <a:rPr lang="en-US" sz="2400" dirty="0" smtClean="0"/>
              <a:t>, </a:t>
            </a:r>
            <a:r>
              <a:rPr lang="en-US" sz="2400" dirty="0" err="1" smtClean="0"/>
              <a:t>es</a:t>
            </a:r>
            <a:r>
              <a:rPr lang="en-US" sz="2400" dirty="0" smtClean="0"/>
              <a:t> </a:t>
            </a:r>
            <a:r>
              <a:rPr lang="en-US" sz="2400" b="1" dirty="0" err="1" smtClean="0"/>
              <a:t>tarde</a:t>
            </a:r>
            <a:r>
              <a:rPr lang="en-US" sz="2400" dirty="0" smtClean="0"/>
              <a:t>, no </a:t>
            </a:r>
            <a:r>
              <a:rPr lang="en-US" sz="2400" dirty="0" err="1" smtClean="0"/>
              <a:t>escribo</a:t>
            </a:r>
            <a:r>
              <a:rPr lang="en-US" sz="2400" dirty="0" smtClean="0"/>
              <a:t> </a:t>
            </a:r>
            <a:r>
              <a:rPr lang="en-US" sz="2400" dirty="0" err="1" smtClean="0"/>
              <a:t>más</a:t>
            </a:r>
            <a:r>
              <a:rPr lang="en-US" sz="2400" dirty="0" smtClean="0"/>
              <a:t>.</a:t>
            </a:r>
            <a:br>
              <a:rPr lang="en-US" sz="2400" dirty="0" smtClean="0"/>
            </a:br>
            <a:r>
              <a:rPr lang="en-US" sz="2400" dirty="0" smtClean="0"/>
              <a:t/>
            </a:r>
            <a:br>
              <a:rPr lang="en-US" sz="2400" dirty="0" smtClean="0"/>
            </a:br>
            <a:r>
              <a:rPr lang="en-US" sz="2400" dirty="0" err="1" smtClean="0"/>
              <a:t>Tu</a:t>
            </a:r>
            <a:r>
              <a:rPr lang="en-US" sz="2400" dirty="0" smtClean="0"/>
              <a:t> </a:t>
            </a:r>
            <a:r>
              <a:rPr lang="en-US" sz="2400" dirty="0" err="1" smtClean="0"/>
              <a:t>amiga</a:t>
            </a:r>
            <a:r>
              <a:rPr lang="en-US" sz="2400" dirty="0" smtClean="0"/>
              <a:t>,</a:t>
            </a:r>
            <a:br>
              <a:rPr lang="en-US" sz="2400" dirty="0" smtClean="0"/>
            </a:br>
            <a:r>
              <a:rPr lang="en-US" sz="2400" dirty="0" smtClean="0"/>
              <a:t/>
            </a:r>
            <a:br>
              <a:rPr lang="en-US" sz="2400" dirty="0" smtClean="0"/>
            </a:br>
            <a:r>
              <a:rPr lang="en-US" sz="2400" dirty="0" err="1" smtClean="0"/>
              <a:t>Rafa</a:t>
            </a:r>
            <a:r>
              <a:rPr lang="en-US" sz="2400" dirty="0" smtClean="0"/>
              <a:t/>
            </a:r>
            <a:br>
              <a:rPr lang="en-US" sz="2400" dirty="0" smtClean="0"/>
            </a:br>
            <a:r>
              <a:rPr lang="en-US" sz="2400" dirty="0" smtClean="0"/>
              <a:t>Ayer: yesterday, </a:t>
            </a:r>
            <a:r>
              <a:rPr lang="en-US" sz="2400" dirty="0" err="1" smtClean="0"/>
              <a:t>Fue</a:t>
            </a:r>
            <a:r>
              <a:rPr lang="en-US" sz="2400" dirty="0" smtClean="0"/>
              <a:t>: was, </a:t>
            </a:r>
            <a:r>
              <a:rPr lang="en-US" sz="2400" dirty="0" err="1" smtClean="0"/>
              <a:t>Temprano</a:t>
            </a:r>
            <a:r>
              <a:rPr lang="en-US" sz="2400" dirty="0" smtClean="0"/>
              <a:t>: early, </a:t>
            </a:r>
            <a:r>
              <a:rPr lang="en-US" sz="2400" dirty="0" err="1" smtClean="0"/>
              <a:t>Tarde</a:t>
            </a:r>
            <a:r>
              <a:rPr lang="en-US" sz="2400" dirty="0" smtClean="0"/>
              <a:t>: late</a:t>
            </a:r>
            <a:br>
              <a:rPr lang="en-US" sz="2400" dirty="0" smtClean="0"/>
            </a:br>
            <a:r>
              <a:rPr lang="en-US" sz="2400" dirty="0" smtClean="0"/>
              <a:t/>
            </a:r>
            <a:br>
              <a:rPr lang="en-US" sz="2400" dirty="0" smtClean="0"/>
            </a:b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6517230"/>
          </a:xfrm>
        </p:spPr>
        <p:txBody>
          <a:bodyPr>
            <a:noAutofit/>
          </a:bodyPr>
          <a:lstStyle/>
          <a:p>
            <a:r>
              <a:rPr lang="en-US" sz="3200" dirty="0" smtClean="0"/>
              <a:t/>
            </a:r>
            <a:br>
              <a:rPr lang="en-US" sz="3200" dirty="0" smtClean="0"/>
            </a:br>
            <a:r>
              <a:rPr lang="en-US" sz="3200" dirty="0" smtClean="0"/>
              <a:t/>
            </a:r>
            <a:br>
              <a:rPr lang="en-US" sz="3200" dirty="0" smtClean="0"/>
            </a:br>
            <a:r>
              <a:rPr lang="en-US" sz="3200" dirty="0" err="1" smtClean="0"/>
              <a:t>Cuál</a:t>
            </a:r>
            <a:r>
              <a:rPr lang="en-US" sz="3200" dirty="0" smtClean="0"/>
              <a:t> </a:t>
            </a:r>
            <a:r>
              <a:rPr lang="en-US" sz="3200" dirty="0" err="1" smtClean="0"/>
              <a:t>es</a:t>
            </a:r>
            <a:r>
              <a:rPr lang="en-US" sz="3200" dirty="0" smtClean="0"/>
              <a:t> la </a:t>
            </a:r>
            <a:r>
              <a:rPr lang="en-US" sz="3200" dirty="0" err="1" smtClean="0"/>
              <a:t>fecha</a:t>
            </a:r>
            <a:r>
              <a:rPr lang="en-US" sz="3200" dirty="0" smtClean="0"/>
              <a:t> </a:t>
            </a:r>
            <a:r>
              <a:rPr lang="en-US" sz="3200" dirty="0" err="1" smtClean="0"/>
              <a:t>hoy</a:t>
            </a:r>
            <a:r>
              <a:rPr lang="en-US" sz="3200" dirty="0" smtClean="0"/>
              <a:t>?</a:t>
            </a:r>
            <a:br>
              <a:rPr lang="en-US" sz="3200" dirty="0" smtClean="0"/>
            </a:br>
            <a:r>
              <a:rPr lang="en-US" sz="3200" i="1" dirty="0" smtClean="0"/>
              <a:t>What is the date today?</a:t>
            </a:r>
            <a:r>
              <a:rPr lang="en-US" sz="3200" dirty="0" smtClean="0"/>
              <a:t/>
            </a:r>
            <a:br>
              <a:rPr lang="en-US" sz="3200" dirty="0" smtClean="0"/>
            </a:br>
            <a:r>
              <a:rPr lang="en-US" sz="3200" dirty="0" err="1" smtClean="0"/>
              <a:t>Qué</a:t>
            </a:r>
            <a:r>
              <a:rPr lang="en-US" sz="3200" dirty="0" smtClean="0"/>
              <a:t> </a:t>
            </a:r>
            <a:r>
              <a:rPr lang="en-US" sz="3200" dirty="0" err="1" smtClean="0"/>
              <a:t>día</a:t>
            </a:r>
            <a:r>
              <a:rPr lang="en-US" sz="3200" dirty="0" smtClean="0"/>
              <a:t> </a:t>
            </a:r>
            <a:r>
              <a:rPr lang="en-US" sz="3200" dirty="0" err="1" smtClean="0"/>
              <a:t>es</a:t>
            </a:r>
            <a:r>
              <a:rPr lang="en-US" sz="3200" dirty="0" smtClean="0"/>
              <a:t> </a:t>
            </a:r>
            <a:r>
              <a:rPr lang="en-US" sz="3200" dirty="0" err="1" smtClean="0"/>
              <a:t>hoy</a:t>
            </a:r>
            <a:r>
              <a:rPr lang="en-US" sz="3200" dirty="0" smtClean="0"/>
              <a:t>?</a:t>
            </a:r>
            <a:br>
              <a:rPr lang="en-US" sz="3200" dirty="0" smtClean="0"/>
            </a:br>
            <a:r>
              <a:rPr lang="en-US" sz="3200" i="1" dirty="0" smtClean="0"/>
              <a:t>What day is today</a:t>
            </a:r>
            <a:r>
              <a:rPr lang="en-US" sz="3200" dirty="0" smtClean="0"/>
              <a:t/>
            </a:r>
            <a:br>
              <a:rPr lang="en-US" sz="3200" dirty="0" smtClean="0"/>
            </a:br>
            <a:r>
              <a:rPr lang="en-US" sz="3200" dirty="0" smtClean="0"/>
              <a:t>Ayer </a:t>
            </a:r>
            <a:r>
              <a:rPr lang="en-US" sz="3200" dirty="0" err="1" smtClean="0"/>
              <a:t>fue</a:t>
            </a:r>
            <a:r>
              <a:rPr lang="en-US" sz="3200" dirty="0" smtClean="0"/>
              <a:t>…</a:t>
            </a:r>
            <a:br>
              <a:rPr lang="en-US" sz="3200" dirty="0" smtClean="0"/>
            </a:br>
            <a:r>
              <a:rPr lang="en-US" sz="3200" i="1" dirty="0" smtClean="0"/>
              <a:t>Yesterday was…</a:t>
            </a:r>
            <a:r>
              <a:rPr lang="en-US" sz="3200" dirty="0" smtClean="0"/>
              <a:t/>
            </a:r>
            <a:br>
              <a:rPr lang="en-US" sz="3200" dirty="0" smtClean="0"/>
            </a:br>
            <a:r>
              <a:rPr lang="en-US" sz="3200" dirty="0" err="1" smtClean="0"/>
              <a:t>Mañana</a:t>
            </a:r>
            <a:r>
              <a:rPr lang="en-US" sz="3200" dirty="0" smtClean="0"/>
              <a:t> </a:t>
            </a:r>
            <a:r>
              <a:rPr lang="en-US" sz="3200" dirty="0" err="1" smtClean="0"/>
              <a:t>es</a:t>
            </a:r>
            <a:r>
              <a:rPr lang="en-US" sz="3200" dirty="0" smtClean="0"/>
              <a:t>…</a:t>
            </a:r>
            <a:br>
              <a:rPr lang="en-US" sz="3200" dirty="0" smtClean="0"/>
            </a:br>
            <a:r>
              <a:rPr lang="en-US" sz="3200" i="1" dirty="0" smtClean="0"/>
              <a:t>Tomorrow is…</a:t>
            </a:r>
            <a:r>
              <a:rPr lang="en-US" sz="3200" dirty="0" smtClean="0"/>
              <a:t/>
            </a:r>
            <a:br>
              <a:rPr lang="en-US" sz="3200" dirty="0" smtClean="0"/>
            </a:br>
            <a:r>
              <a:rPr lang="en-US" sz="3200" dirty="0" smtClean="0"/>
              <a:t>Los </a:t>
            </a:r>
            <a:r>
              <a:rPr lang="en-US" sz="3200" dirty="0" err="1" smtClean="0"/>
              <a:t>lunes</a:t>
            </a:r>
            <a:r>
              <a:rPr lang="en-US" sz="3200" dirty="0" smtClean="0"/>
              <a:t> </a:t>
            </a:r>
            <a:r>
              <a:rPr lang="en-US" sz="3200" dirty="0" err="1" smtClean="0"/>
              <a:t>tengo</a:t>
            </a:r>
            <a:r>
              <a:rPr lang="en-US" sz="3200" dirty="0" smtClean="0"/>
              <a:t> </a:t>
            </a:r>
            <a:r>
              <a:rPr lang="en-US" sz="3200" dirty="0" err="1" smtClean="0"/>
              <a:t>clases</a:t>
            </a:r>
            <a:r>
              <a:rPr lang="en-US" sz="3200" dirty="0" smtClean="0"/>
              <a:t/>
            </a:r>
            <a:br>
              <a:rPr lang="en-US" sz="3200" dirty="0" smtClean="0"/>
            </a:br>
            <a:r>
              <a:rPr lang="en-US" sz="3200" i="1" dirty="0" smtClean="0"/>
              <a:t>On Mondays I have classes</a:t>
            </a:r>
            <a:r>
              <a:rPr lang="en-US" sz="3200" dirty="0" smtClean="0"/>
              <a:t/>
            </a:r>
            <a:br>
              <a:rPr lang="en-US" sz="3200" dirty="0" smtClean="0"/>
            </a:br>
            <a:r>
              <a:rPr lang="en-US" sz="3200" dirty="0" smtClean="0"/>
              <a:t>No </a:t>
            </a:r>
            <a:r>
              <a:rPr lang="en-US" sz="3200" dirty="0" err="1" smtClean="0"/>
              <a:t>voy</a:t>
            </a:r>
            <a:r>
              <a:rPr lang="en-US" sz="3200" dirty="0" smtClean="0"/>
              <a:t> el </a:t>
            </a:r>
            <a:r>
              <a:rPr lang="en-US" sz="3200" dirty="0" err="1" smtClean="0"/>
              <a:t>domingo</a:t>
            </a:r>
            <a:r>
              <a:rPr lang="en-US" sz="3200" dirty="0" smtClean="0"/>
              <a:t/>
            </a:r>
            <a:br>
              <a:rPr lang="en-US" sz="3200" dirty="0" smtClean="0"/>
            </a:br>
            <a:r>
              <a:rPr lang="en-US" sz="3200" i="1" dirty="0" smtClean="0"/>
              <a:t>I am not going on Sunday</a:t>
            </a:r>
            <a:r>
              <a:rPr lang="en-US" sz="3200" dirty="0" smtClean="0"/>
              <a:t/>
            </a:r>
            <a:br>
              <a:rPr lang="en-US" sz="3200" dirty="0" smtClean="0"/>
            </a:br>
            <a:r>
              <a:rPr lang="en-US" sz="3200" dirty="0" err="1" smtClean="0"/>
              <a:t>Voy</a:t>
            </a:r>
            <a:r>
              <a:rPr lang="en-US" sz="3200" dirty="0" smtClean="0"/>
              <a:t> el </a:t>
            </a:r>
            <a:r>
              <a:rPr lang="en-US" sz="3200" dirty="0" err="1" smtClean="0"/>
              <a:t>domingo</a:t>
            </a:r>
            <a:r>
              <a:rPr lang="en-US" sz="3200" dirty="0" smtClean="0"/>
              <a:t> </a:t>
            </a:r>
            <a:r>
              <a:rPr lang="en-US" sz="3200" dirty="0" err="1" smtClean="0"/>
              <a:t>que</a:t>
            </a:r>
            <a:r>
              <a:rPr lang="en-US" sz="3200" dirty="0" smtClean="0"/>
              <a:t> </a:t>
            </a:r>
            <a:r>
              <a:rPr lang="en-US" sz="3200" dirty="0" err="1" smtClean="0"/>
              <a:t>viene</a:t>
            </a:r>
            <a:r>
              <a:rPr lang="en-US" sz="3200" dirty="0" smtClean="0"/>
              <a:t/>
            </a:r>
            <a:br>
              <a:rPr lang="en-US" sz="3200" dirty="0" smtClean="0"/>
            </a:br>
            <a:r>
              <a:rPr lang="en-US" sz="3200" i="1" dirty="0" smtClean="0"/>
              <a:t>I am gong on next Sunday</a:t>
            </a:r>
            <a:br>
              <a:rPr lang="en-US" sz="3200" i="1" dirty="0" smtClean="0"/>
            </a:br>
            <a:r>
              <a:rPr lang="en-US" sz="3200" dirty="0" smtClean="0"/>
              <a:t/>
            </a:r>
            <a:br>
              <a:rPr lang="en-US" sz="3200" dirty="0" smtClean="0"/>
            </a:br>
            <a:endParaRPr lang="en-US"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43216"/>
          </a:xfrm>
        </p:spPr>
        <p:txBody>
          <a:bodyPr>
            <a:normAutofit fontScale="90000"/>
          </a:bodyPr>
          <a:lstStyle/>
          <a:p>
            <a:r>
              <a:rPr lang="en-US" dirty="0" smtClean="0"/>
              <a:t>In groups of two, pretend that one of you is a personal assistant to the other, super important person. The assistant must ask the boss what he/she needs to do this week. The super important person must answer, while the assistant writes down their schedule. Then switch roles. </a:t>
            </a:r>
            <a:br>
              <a:rPr lang="en-US" dirty="0" smtClean="0"/>
            </a:br>
            <a:r>
              <a:rPr lang="en-US" dirty="0" smtClean="0"/>
              <a:t>Use the new “time” </a:t>
            </a:r>
            <a:r>
              <a:rPr lang="en-US" dirty="0" err="1" smtClean="0"/>
              <a:t>vocab</a:t>
            </a:r>
            <a:r>
              <a:rPr lang="en-US" dirty="0" smtClean="0"/>
              <a:t> words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00678"/>
          </a:xfrm>
        </p:spPr>
        <p:txBody>
          <a:bodyPr/>
          <a:lstStyle/>
          <a:p>
            <a:endParaRPr lang="en-US" dirty="0"/>
          </a:p>
        </p:txBody>
      </p:sp>
      <p:graphicFrame>
        <p:nvGraphicFramePr>
          <p:cNvPr id="3" name="Table 2"/>
          <p:cNvGraphicFramePr>
            <a:graphicFrameLocks noGrp="1"/>
          </p:cNvGraphicFramePr>
          <p:nvPr/>
        </p:nvGraphicFramePr>
        <p:xfrm>
          <a:off x="222646" y="495666"/>
          <a:ext cx="8464154" cy="5879650"/>
        </p:xfrm>
        <a:graphic>
          <a:graphicData uri="http://schemas.openxmlformats.org/drawingml/2006/table">
            <a:tbl>
              <a:tblPr firstRow="1" bandRow="1">
                <a:tableStyleId>{5C22544A-7EE6-4342-B048-85BDC9FD1C3A}</a:tableStyleId>
              </a:tblPr>
              <a:tblGrid>
                <a:gridCol w="4232077"/>
                <a:gridCol w="4232077"/>
              </a:tblGrid>
              <a:tr h="5879650">
                <a:tc>
                  <a:txBody>
                    <a:bodyPr/>
                    <a:lstStyle/>
                    <a:p>
                      <a:r>
                        <a:rPr lang="en-US" sz="2400" u="sng" dirty="0" smtClean="0">
                          <a:solidFill>
                            <a:srgbClr val="FF0000"/>
                          </a:solidFill>
                        </a:rPr>
                        <a:t>Time words</a:t>
                      </a:r>
                    </a:p>
                    <a:p>
                      <a:r>
                        <a:rPr lang="en-US" sz="2400" dirty="0" smtClean="0">
                          <a:solidFill>
                            <a:schemeClr val="tx1"/>
                          </a:solidFill>
                        </a:rPr>
                        <a:t>Ayer- yesterday</a:t>
                      </a:r>
                    </a:p>
                    <a:p>
                      <a:r>
                        <a:rPr lang="en-US" sz="2400" dirty="0" smtClean="0">
                          <a:solidFill>
                            <a:schemeClr val="tx1"/>
                          </a:solidFill>
                        </a:rPr>
                        <a:t>Hoy- today</a:t>
                      </a:r>
                    </a:p>
                    <a:p>
                      <a:r>
                        <a:rPr lang="en-US" sz="2400" dirty="0" err="1" smtClean="0">
                          <a:solidFill>
                            <a:schemeClr val="tx1"/>
                          </a:solidFill>
                        </a:rPr>
                        <a:t>Mañana</a:t>
                      </a:r>
                      <a:r>
                        <a:rPr lang="en-US" sz="2400" dirty="0" smtClean="0">
                          <a:solidFill>
                            <a:schemeClr val="tx1"/>
                          </a:solidFill>
                        </a:rPr>
                        <a:t>- tomorrow</a:t>
                      </a:r>
                    </a:p>
                    <a:p>
                      <a:r>
                        <a:rPr lang="en-US" sz="2400" dirty="0" err="1" smtClean="0">
                          <a:solidFill>
                            <a:schemeClr val="tx1"/>
                          </a:solidFill>
                        </a:rPr>
                        <a:t>Temprano</a:t>
                      </a:r>
                      <a:r>
                        <a:rPr lang="en-US" sz="2400" dirty="0" smtClean="0">
                          <a:solidFill>
                            <a:schemeClr val="tx1"/>
                          </a:solidFill>
                        </a:rPr>
                        <a:t>- early</a:t>
                      </a:r>
                    </a:p>
                    <a:p>
                      <a:r>
                        <a:rPr lang="en-US" sz="2400" dirty="0" err="1" smtClean="0">
                          <a:solidFill>
                            <a:schemeClr val="tx1"/>
                          </a:solidFill>
                        </a:rPr>
                        <a:t>Tarde</a:t>
                      </a:r>
                      <a:r>
                        <a:rPr lang="en-US" sz="2400" dirty="0" smtClean="0">
                          <a:solidFill>
                            <a:schemeClr val="tx1"/>
                          </a:solidFill>
                        </a:rPr>
                        <a:t>- late</a:t>
                      </a:r>
                      <a:endParaRPr lang="en-US" sz="2400" dirty="0">
                        <a:solidFill>
                          <a:schemeClr val="tx1"/>
                        </a:solidFill>
                      </a:endParaRPr>
                    </a:p>
                  </a:txBody>
                  <a:tcPr/>
                </a:tc>
                <a:tc>
                  <a:txBody>
                    <a:bodyPr/>
                    <a:lstStyle/>
                    <a:p>
                      <a:r>
                        <a:rPr lang="en-US" sz="2400" u="sng" dirty="0" smtClean="0">
                          <a:solidFill>
                            <a:srgbClr val="FF0000"/>
                          </a:solidFill>
                        </a:rPr>
                        <a:t>Places</a:t>
                      </a:r>
                      <a:r>
                        <a:rPr lang="en-US" sz="2400" u="sng" baseline="0" dirty="0" smtClean="0">
                          <a:solidFill>
                            <a:srgbClr val="FF0000"/>
                          </a:solidFill>
                        </a:rPr>
                        <a:t> important people go/things they do</a:t>
                      </a:r>
                    </a:p>
                    <a:p>
                      <a:r>
                        <a:rPr lang="en-US" sz="2400" baseline="0" dirty="0" smtClean="0">
                          <a:solidFill>
                            <a:schemeClr val="tx1"/>
                          </a:solidFill>
                        </a:rPr>
                        <a:t>El </a:t>
                      </a:r>
                      <a:r>
                        <a:rPr lang="en-US" sz="2400" baseline="0" dirty="0" err="1" smtClean="0">
                          <a:solidFill>
                            <a:schemeClr val="tx1"/>
                          </a:solidFill>
                        </a:rPr>
                        <a:t>banco</a:t>
                      </a:r>
                      <a:r>
                        <a:rPr lang="en-US" sz="2400" baseline="0" dirty="0" smtClean="0">
                          <a:solidFill>
                            <a:schemeClr val="tx1"/>
                          </a:solidFill>
                        </a:rPr>
                        <a:t>- the bank</a:t>
                      </a:r>
                    </a:p>
                    <a:p>
                      <a:r>
                        <a:rPr lang="en-US" sz="2400" baseline="0" dirty="0" smtClean="0">
                          <a:solidFill>
                            <a:schemeClr val="tx1"/>
                          </a:solidFill>
                        </a:rPr>
                        <a:t>El </a:t>
                      </a:r>
                      <a:r>
                        <a:rPr lang="en-US" sz="2400" baseline="0" dirty="0" err="1" smtClean="0">
                          <a:solidFill>
                            <a:schemeClr val="tx1"/>
                          </a:solidFill>
                        </a:rPr>
                        <a:t>restaurante</a:t>
                      </a:r>
                      <a:r>
                        <a:rPr lang="en-US" sz="2400" baseline="0" dirty="0" smtClean="0">
                          <a:solidFill>
                            <a:schemeClr val="tx1"/>
                          </a:solidFill>
                        </a:rPr>
                        <a:t>- the restaurant</a:t>
                      </a:r>
                    </a:p>
                    <a:p>
                      <a:r>
                        <a:rPr lang="en-US" sz="2400" baseline="0" dirty="0" smtClean="0">
                          <a:solidFill>
                            <a:schemeClr val="tx1"/>
                          </a:solidFill>
                        </a:rPr>
                        <a:t>El </a:t>
                      </a:r>
                      <a:r>
                        <a:rPr lang="en-US" sz="2400" baseline="0" dirty="0" err="1" smtClean="0">
                          <a:solidFill>
                            <a:schemeClr val="tx1"/>
                          </a:solidFill>
                        </a:rPr>
                        <a:t>jefe</a:t>
                      </a:r>
                      <a:r>
                        <a:rPr lang="en-US" sz="2400" baseline="0" dirty="0" smtClean="0">
                          <a:solidFill>
                            <a:schemeClr val="tx1"/>
                          </a:solidFill>
                        </a:rPr>
                        <a:t>- the boss</a:t>
                      </a:r>
                    </a:p>
                    <a:p>
                      <a:r>
                        <a:rPr lang="en-US" sz="2400" baseline="0" dirty="0" smtClean="0">
                          <a:solidFill>
                            <a:schemeClr val="tx1"/>
                          </a:solidFill>
                        </a:rPr>
                        <a:t>El </a:t>
                      </a:r>
                      <a:r>
                        <a:rPr lang="en-US" sz="2400" baseline="0" dirty="0" err="1" smtClean="0">
                          <a:solidFill>
                            <a:schemeClr val="tx1"/>
                          </a:solidFill>
                        </a:rPr>
                        <a:t>trabajo</a:t>
                      </a:r>
                      <a:r>
                        <a:rPr lang="en-US" sz="2400" baseline="0" dirty="0" smtClean="0">
                          <a:solidFill>
                            <a:schemeClr val="tx1"/>
                          </a:solidFill>
                        </a:rPr>
                        <a:t>- work/job</a:t>
                      </a:r>
                    </a:p>
                    <a:p>
                      <a:r>
                        <a:rPr lang="en-US" sz="2400" baseline="0" dirty="0" err="1" smtClean="0">
                          <a:solidFill>
                            <a:schemeClr val="tx1"/>
                          </a:solidFill>
                        </a:rPr>
                        <a:t>Trabajar</a:t>
                      </a:r>
                      <a:r>
                        <a:rPr lang="en-US" sz="2400" baseline="0" dirty="0" smtClean="0">
                          <a:solidFill>
                            <a:schemeClr val="tx1"/>
                          </a:solidFill>
                        </a:rPr>
                        <a:t>- to work</a:t>
                      </a:r>
                    </a:p>
                    <a:p>
                      <a:r>
                        <a:rPr lang="en-US" sz="2400" baseline="0" dirty="0" err="1" smtClean="0">
                          <a:solidFill>
                            <a:schemeClr val="tx1"/>
                          </a:solidFill>
                        </a:rPr>
                        <a:t>Viajar</a:t>
                      </a:r>
                      <a:r>
                        <a:rPr lang="en-US" sz="2400" baseline="0" dirty="0" smtClean="0">
                          <a:solidFill>
                            <a:schemeClr val="tx1"/>
                          </a:solidFill>
                        </a:rPr>
                        <a:t> a- to travel to</a:t>
                      </a:r>
                    </a:p>
                    <a:p>
                      <a:r>
                        <a:rPr lang="en-US" sz="2400" baseline="0" dirty="0" smtClean="0">
                          <a:solidFill>
                            <a:schemeClr val="tx1"/>
                          </a:solidFill>
                        </a:rPr>
                        <a:t>El </a:t>
                      </a:r>
                      <a:r>
                        <a:rPr lang="en-US" sz="2400" baseline="0" dirty="0" err="1" smtClean="0">
                          <a:solidFill>
                            <a:schemeClr val="tx1"/>
                          </a:solidFill>
                        </a:rPr>
                        <a:t>horario</a:t>
                      </a:r>
                      <a:r>
                        <a:rPr lang="en-US" sz="2400" baseline="0" dirty="0" smtClean="0">
                          <a:solidFill>
                            <a:schemeClr val="tx1"/>
                          </a:solidFill>
                        </a:rPr>
                        <a:t>- the schedule</a:t>
                      </a:r>
                    </a:p>
                    <a:p>
                      <a:r>
                        <a:rPr lang="en-US" sz="2400" baseline="0" dirty="0" smtClean="0">
                          <a:solidFill>
                            <a:schemeClr val="tx1"/>
                          </a:solidFill>
                        </a:rPr>
                        <a:t>El </a:t>
                      </a:r>
                      <a:r>
                        <a:rPr lang="en-US" sz="2400" baseline="0" dirty="0" err="1" smtClean="0">
                          <a:solidFill>
                            <a:schemeClr val="tx1"/>
                          </a:solidFill>
                        </a:rPr>
                        <a:t>dinero</a:t>
                      </a:r>
                      <a:r>
                        <a:rPr lang="en-US" sz="2400" baseline="0" dirty="0" smtClean="0">
                          <a:solidFill>
                            <a:schemeClr val="tx1"/>
                          </a:solidFill>
                        </a:rPr>
                        <a:t>- the money</a:t>
                      </a:r>
                    </a:p>
                    <a:p>
                      <a:r>
                        <a:rPr lang="en-US" sz="2400" baseline="0" dirty="0" err="1" smtClean="0">
                          <a:solidFill>
                            <a:schemeClr val="tx1"/>
                          </a:solidFill>
                        </a:rPr>
                        <a:t>Pagar</a:t>
                      </a:r>
                      <a:r>
                        <a:rPr lang="en-US" sz="2400" baseline="0" dirty="0" smtClean="0">
                          <a:solidFill>
                            <a:schemeClr val="tx1"/>
                          </a:solidFill>
                        </a:rPr>
                        <a:t>- to pay</a:t>
                      </a:r>
                    </a:p>
                    <a:p>
                      <a:r>
                        <a:rPr lang="en-US" sz="2400" baseline="0" dirty="0" err="1" smtClean="0">
                          <a:solidFill>
                            <a:schemeClr val="tx1"/>
                          </a:solidFill>
                        </a:rPr>
                        <a:t>Comprar</a:t>
                      </a:r>
                      <a:r>
                        <a:rPr lang="en-US" sz="2400" baseline="0" dirty="0" smtClean="0">
                          <a:solidFill>
                            <a:schemeClr val="tx1"/>
                          </a:solidFill>
                        </a:rPr>
                        <a:t>- to buy</a:t>
                      </a:r>
                    </a:p>
                    <a:p>
                      <a:r>
                        <a:rPr lang="en-US" sz="2400" baseline="0" dirty="0" smtClean="0">
                          <a:solidFill>
                            <a:schemeClr val="tx1"/>
                          </a:solidFill>
                        </a:rPr>
                        <a:t>Vender- to sell</a:t>
                      </a:r>
                    </a:p>
                    <a:p>
                      <a:endParaRPr lang="en-US" sz="2400" baseline="0" dirty="0" smtClean="0">
                        <a:solidFill>
                          <a:schemeClr val="tx1"/>
                        </a:solidFill>
                      </a:endParaRPr>
                    </a:p>
                    <a:p>
                      <a:endParaRPr lang="en-US" sz="2400" dirty="0">
                        <a:solidFill>
                          <a:schemeClr val="tx1"/>
                        </a:solidFill>
                      </a:endParaRPr>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4">
      <a:dk1>
        <a:sysClr val="windowText" lastClr="000000"/>
      </a:dk1>
      <a:lt1>
        <a:sysClr val="window" lastClr="FFFFFF"/>
      </a:lt1>
      <a:dk2>
        <a:srgbClr val="0064E2"/>
      </a:dk2>
      <a:lt2>
        <a:srgbClr val="B5D2F5"/>
      </a:lt2>
      <a:accent1>
        <a:srgbClr val="FFB91D"/>
      </a:accent1>
      <a:accent2>
        <a:srgbClr val="F97817"/>
      </a:accent2>
      <a:accent3>
        <a:srgbClr val="6DE304"/>
      </a:accent3>
      <a:accent4>
        <a:srgbClr val="FF0000"/>
      </a:accent4>
      <a:accent5>
        <a:srgbClr val="692CE0"/>
      </a:accent5>
      <a:accent6>
        <a:srgbClr val="C913AD"/>
      </a:accent6>
      <a:hlink>
        <a:srgbClr val="FFE400"/>
      </a:hlink>
      <a:folHlink>
        <a:srgbClr val="A3EC6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393</TotalTime>
  <Words>1327</Words>
  <Application>Microsoft Macintosh PowerPoint</Application>
  <PresentationFormat>On-screen Show (4:3)</PresentationFormat>
  <Paragraphs>61</Paragraphs>
  <Slides>34</Slides>
  <Notes>0</Notes>
  <HiddenSlides>0</HiddenSlides>
  <MMClips>0</MMClips>
  <ScaleCrop>false</ScaleCrop>
  <HeadingPairs>
    <vt:vector size="4" baseType="variant">
      <vt:variant>
        <vt:lpstr>Design Template</vt:lpstr>
      </vt:variant>
      <vt:variant>
        <vt:i4>1</vt:i4>
      </vt:variant>
      <vt:variant>
        <vt:lpstr>Slide Titles</vt:lpstr>
      </vt:variant>
      <vt:variant>
        <vt:i4>34</vt:i4>
      </vt:variant>
    </vt:vector>
  </HeadingPairs>
  <TitlesOfParts>
    <vt:vector size="35" baseType="lpstr">
      <vt:lpstr>Office Theme</vt:lpstr>
      <vt:lpstr>Venir- To Come Yo Vengo  Nosotros Venimos  Tú Vienes  Vosotros Venís Él/Ella/Ud. Viene Ellos/Ellas/Uds. Vienen</vt:lpstr>
      <vt:lpstr>Venir is another irregular verb, but it is conjugated very similarly to Tener</vt:lpstr>
      <vt:lpstr>Ejemplos: ¿Vienen ustedes a mi fiesta de cumpleaños? Are you coming you my birthday party? ¡Claro, venimos! Maria también viene. Of course we are coming! Maria is coming too.</vt:lpstr>
      <vt:lpstr>In Spanish, the present tense can be used to express the not so distant future, as long as a future time expression is used, aka tomorrow, a day of the week, etc. </vt:lpstr>
      <vt:lpstr>   Ejemplos: Ellos vienen a la fiesta el viernes. They are coming to the party on Friday. Mañana escribo una carta a mi abuela. Tomorrow I will write a letter to my grandmother. ¿Tú estás en casa mañana? Will you be home tomorrow? Elvira-Lolita va a celebrar su cumpleaños mañana Elvira-Lolita is going to celebrate her birthday tomorrow  </vt:lpstr>
      <vt:lpstr> La Carta de Rafa Querida Princessa,  ¿Cómo estas? Yo estoy muy bien. Ayer fue mi cumpleaños, fue un día fantastico. Mañana, mis padres, mi hermano mayor, mi hermana menor, y yo vamos a Bolivia a ver mis tios. Vamos a estar allí hasta el domingo.   El jueves vamos a comer todos en casa de mi tio para celebrar su cumpleaños. Mi tia y todos los primos van a estar allí también. ¡Qué fiesta! El viernes tengo otro fiesta en casa de mis amigos, y el sabado muy temprano mi tia y yo vamos de compras. El domingo voy a un partido de béisbol.  Y tú, ¿Cuando vienes? ¿El fin de semana que viene o en diciembre para el januká?  Bueno, amiga, es tarde, no escribo más.  Tu amiga,  Rafa Ayer: yesterday, Fue: was, Temprano: early, Tarde: late  </vt:lpstr>
      <vt:lpstr>  Cuál es la fecha hoy? What is the date today? Qué día es hoy? What day is today Ayer fue… Yesterday was… Mañana es… Tomorrow is… Los lunes tengo clases On Mondays I have classes No voy el domingo I am not going on Sunday Voy el domingo que viene I am gong on next Sunday  </vt:lpstr>
      <vt:lpstr>In groups of two, pretend that one of you is a personal assistant to the other, super important person. The assistant must ask the boss what he/she needs to do this week. The super important person must answer, while the assistant writes down their schedule. Then switch roles.  Use the new “time” vocab words</vt:lpstr>
      <vt:lpstr>Slide 9</vt:lpstr>
      <vt:lpstr>      Los meses del año j;fgz;f;zgf;j  ¿Cuál es la fecha hoy? What is the date today?       </vt:lpstr>
      <vt:lpstr>Regla: Months are not capitalized in Spanish</vt:lpstr>
      <vt:lpstr>Slide 12</vt:lpstr>
      <vt:lpstr>Slide 13</vt:lpstr>
      <vt:lpstr>Slide 14</vt:lpstr>
      <vt:lpstr>Slide 15</vt:lpstr>
      <vt:lpstr>  ¡¡Una Canción!!  Enero, febrero, marzo, abril,  mayo, junio, julio, agosto, septiembre, octubre, noviembre, diciembre  doce meses tiene el año, y va de nuevo…  </vt:lpstr>
      <vt:lpstr>   Más de 100 100- cien 101- ciento uno… 200- doscientos/as 300- trescientos/as 400- cuatrocientos/as 500- quinientos/as… NOT quinciento 600- seiscientos/as 700- setecientos/as 800- ochocientos/as 900- novecientos/as 1.000- mil 1.001- mil uno 1999- mil novecientos noventa y nueve 2000- dos mil  </vt:lpstr>
      <vt:lpstr> We know that cien is 100. for the numbers 101-199, use ciento.  Ex: tengo cien dolares y ciento veinte amigos a Facebook. </vt:lpstr>
      <vt:lpstr>200-999 have masculine and feminine forms that agree with the noun they describe.  Ex: Hay quinientos ochenta chicos y seiscientas cincuenta chicas en el colegio. </vt:lpstr>
      <vt:lpstr>Numbers beginning with mil are written with a period instead of a comma! 1.000=1,000  Unless it is a year, and then there is nothing El año es 2012</vt:lpstr>
      <vt:lpstr>If you were born on September 14 1997… “mi cumpleaños es el 14 de septiembre,  mil noveciento noventa y siete  2012 is: Dos mil doce </vt:lpstr>
      <vt:lpstr>Charlando 1. ¿cuál es la fecha de tu cumpleaños? 2. ¿cuantos años vas a cumplir? 3. Para ti, ¿pasen rapindamente los años? ¿Los veranos? 4. ¿te gusta la idea de ser joven? Explica. 5. En tu opinión, ¿cuantos años tiene una persona vieja?</vt:lpstr>
      <vt:lpstr>¿Qué tiempo hace? What is the weather like?    </vt:lpstr>
      <vt:lpstr>Hace (mucho) frío- its (very) cold</vt:lpstr>
      <vt:lpstr>Hace (mucho) calor- its (very) hot</vt:lpstr>
      <vt:lpstr>Hace sol- its sunny</vt:lpstr>
      <vt:lpstr>Está fresco- its cool/brisk</vt:lpstr>
      <vt:lpstr>Está nublado- its cloudy</vt:lpstr>
      <vt:lpstr>Llueve mucho- it rains a lot</vt:lpstr>
      <vt:lpstr>Nieva mucho- it snows a lot</vt:lpstr>
      <vt:lpstr>Está lloviendo- its raining</vt:lpstr>
      <vt:lpstr>Está nevando- its snowing</vt:lpstr>
      <vt:lpstr>OK, in groups of 3, one of you will be the teacher, the other 2 will be the students. The teacher will ask what the weather is like in a location, and the students have to say what the weather is like. Whoever says it first gets a point. Ex: Teacher: Cómo está el tiempo en Alaska… Students: Hace Frío! Nieve Mucho! </vt:lpstr>
      <vt:lpstr>Diálogo original Working alone, write a letter to a friend. Mention at least two specific dates. And use the following vocab words: Venir, Ir, Tener, Cumplir, Años, Joven, Viejo, Gustar, Celebrar, weather vocab  Topics:  What you are going to do this weekend if the weather is a certain way, what you will do if it is not What you want to do for your birthday Your favorite month of the year, and why Your favorite holiday, when it is, and why you like it  The family you will see at a celebration, and what they are like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Venir- To Come Yo Vengo  Nosotros Venimos  Tú Vienes  Vosotros Venís Él/Ella/Ud. Viene Ellos/Ellas/Uds. Vienen</dc:title>
  <dc:creator>Frankel Jewish Academy</dc:creator>
  <cp:lastModifiedBy>Frankel Jewish Academy</cp:lastModifiedBy>
  <cp:revision>25</cp:revision>
  <dcterms:created xsi:type="dcterms:W3CDTF">2012-02-07T12:53:02Z</dcterms:created>
  <dcterms:modified xsi:type="dcterms:W3CDTF">2012-02-07T12:58:44Z</dcterms:modified>
</cp:coreProperties>
</file>